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60" r:id="rId1"/>
  </p:sldMasterIdLst>
  <p:notesMasterIdLst>
    <p:notesMasterId r:id="rId27"/>
  </p:notesMasterIdLst>
  <p:handoutMasterIdLst>
    <p:handoutMasterId r:id="rId28"/>
  </p:handoutMasterIdLst>
  <p:sldIdLst>
    <p:sldId id="383" r:id="rId2"/>
    <p:sldId id="774" r:id="rId3"/>
    <p:sldId id="1215" r:id="rId4"/>
    <p:sldId id="762" r:id="rId5"/>
    <p:sldId id="562" r:id="rId6"/>
    <p:sldId id="1205" r:id="rId7"/>
    <p:sldId id="1200" r:id="rId8"/>
    <p:sldId id="740" r:id="rId9"/>
    <p:sldId id="764" r:id="rId10"/>
    <p:sldId id="765" r:id="rId11"/>
    <p:sldId id="741" r:id="rId12"/>
    <p:sldId id="763" r:id="rId13"/>
    <p:sldId id="1238" r:id="rId14"/>
    <p:sldId id="634" r:id="rId15"/>
    <p:sldId id="632" r:id="rId16"/>
    <p:sldId id="636" r:id="rId17"/>
    <p:sldId id="637" r:id="rId18"/>
    <p:sldId id="628" r:id="rId19"/>
    <p:sldId id="629" r:id="rId20"/>
    <p:sldId id="630" r:id="rId21"/>
    <p:sldId id="1208" r:id="rId22"/>
    <p:sldId id="606" r:id="rId23"/>
    <p:sldId id="271" r:id="rId24"/>
    <p:sldId id="743" r:id="rId25"/>
    <p:sldId id="746" r:id="rId26"/>
  </p:sldIdLst>
  <p:sldSz cx="9144000" cy="6858000" type="screen4x3"/>
  <p:notesSz cx="9296400" cy="688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A40000"/>
    <a:srgbClr val="0033CC"/>
    <a:srgbClr val="FF9900"/>
    <a:srgbClr val="255E91"/>
    <a:srgbClr val="FFC000"/>
    <a:srgbClr val="00CC66"/>
    <a:srgbClr val="66FF66"/>
    <a:srgbClr val="00FF00"/>
    <a:srgbClr val="FAFAF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660" autoAdjust="0"/>
  </p:normalViewPr>
  <p:slideViewPr>
    <p:cSldViewPr snapToGrid="0">
      <p:cViewPr varScale="1">
        <p:scale>
          <a:sx n="111" d="100"/>
          <a:sy n="111" d="100"/>
        </p:scale>
        <p:origin x="-159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7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7.0757213135326496E-3"/>
          <c:y val="1.0366924320729986E-2"/>
          <c:w val="0.98584839037750172"/>
          <c:h val="0.76479686157955484"/>
        </c:manualLayout>
      </c:layout>
      <c:barChart>
        <c:barDir val="col"/>
        <c:grouping val="stacked"/>
        <c:ser>
          <c:idx val="0"/>
          <c:order val="0"/>
          <c:tx>
            <c:strRef>
              <c:f>Sheet1!$B$1</c:f>
              <c:strCache>
                <c:ptCount val="1"/>
                <c:pt idx="0">
                  <c:v>Series 2</c:v>
                </c:pt>
              </c:strCache>
            </c:strRef>
          </c:tx>
          <c:spPr>
            <a:solidFill>
              <a:schemeClr val="accent4">
                <a:lumMod val="40000"/>
                <a:lumOff val="60000"/>
              </a:schemeClr>
            </a:solidFill>
          </c:spPr>
          <c:dLbls>
            <c:dLbl>
              <c:idx val="0"/>
              <c:layout>
                <c:manualLayout>
                  <c:x val="0"/>
                  <c:y val="-2.4415679542330385E-2"/>
                </c:manualLayout>
              </c:layout>
              <c:dLblPos val="ct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E79-4290-82E7-187DAAA4F78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lang="en-US" sz="1100" b="1" i="0" u="none" strike="noStrike" kern="1200" baseline="0">
                    <a:solidFill>
                      <a:schemeClr val="tx1">
                        <a:lumMod val="75000"/>
                        <a:lumOff val="25000"/>
                      </a:schemeClr>
                    </a:solidFill>
                    <a:latin typeface="Georgia" panose="02040502050405020303" pitchFamily="18" charset="0"/>
                    <a:ea typeface="+mn-ea"/>
                    <a:cs typeface="+mn-cs"/>
                  </a:defRPr>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As on 
31st Mar 2016</c:v>
                </c:pt>
                <c:pt idx="1">
                  <c:v>As on
 31st Mar 2017</c:v>
                </c:pt>
                <c:pt idx="2">
                  <c:v>As on
31st Mar 2018</c:v>
                </c:pt>
                <c:pt idx="3">
                  <c:v>As on
31st Mar 2019</c:v>
                </c:pt>
                <c:pt idx="4">
                  <c:v>As on
31st Mar 2020</c:v>
                </c:pt>
                <c:pt idx="5">
                  <c:v>As on
31st Mar 2021</c:v>
                </c:pt>
                <c:pt idx="6">
                  <c:v>As on
31st Mar 2022</c:v>
                </c:pt>
                <c:pt idx="7">
                  <c:v>As on
31st Mar 2023</c:v>
                </c:pt>
              </c:strCache>
            </c:strRef>
          </c:cat>
          <c:val>
            <c:numRef>
              <c:f>Sheet1!$B$2:$B$9</c:f>
              <c:numCache>
                <c:formatCode>0.00</c:formatCode>
                <c:ptCount val="8"/>
                <c:pt idx="0" formatCode="#,##0">
                  <c:v>36144</c:v>
                </c:pt>
                <c:pt idx="1">
                  <c:v>57029</c:v>
                </c:pt>
                <c:pt idx="2">
                  <c:v>90013</c:v>
                </c:pt>
                <c:pt idx="3">
                  <c:v>141678</c:v>
                </c:pt>
                <c:pt idx="4" formatCode="#,##0">
                  <c:v>178396.65</c:v>
                </c:pt>
                <c:pt idx="5" formatCode="#,##0">
                  <c:v>222968.43</c:v>
                </c:pt>
                <c:pt idx="6" formatCode="#,##0">
                  <c:v>273093</c:v>
                </c:pt>
                <c:pt idx="7" formatCode="#,##0">
                  <c:v>348564.66</c:v>
                </c:pt>
              </c:numCache>
            </c:numRef>
          </c:val>
          <c:extLst xmlns:c16r2="http://schemas.microsoft.com/office/drawing/2015/06/chart">
            <c:ext xmlns:c16="http://schemas.microsoft.com/office/drawing/2014/chart" uri="{C3380CC4-5D6E-409C-BE32-E72D297353CC}">
              <c16:uniqueId val="{00000000-3541-4E86-9C6B-BAB839A9D8C1}"/>
            </c:ext>
          </c:extLst>
        </c:ser>
        <c:gapWidth val="27"/>
        <c:overlap val="100"/>
        <c:axId val="169689472"/>
        <c:axId val="169691008"/>
      </c:barChart>
      <c:catAx>
        <c:axId val="16968947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crossAx val="169691008"/>
        <c:crosses val="autoZero"/>
        <c:auto val="1"/>
        <c:lblAlgn val="ctr"/>
        <c:lblOffset val="100"/>
      </c:catAx>
      <c:valAx>
        <c:axId val="169691008"/>
        <c:scaling>
          <c:orientation val="minMax"/>
        </c:scaling>
        <c:axPos val="l"/>
        <c:numFmt formatCode="#,##0" sourceLinked="1"/>
        <c:majorTickMark val="none"/>
        <c:tickLblPos val="none"/>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69689472"/>
        <c:crosses val="autoZero"/>
        <c:crossBetween val="between"/>
      </c:valAx>
      <c:spPr>
        <a:noFill/>
        <a:ln w="25400">
          <a:noFill/>
        </a:ln>
        <a:effectLst/>
      </c:spPr>
    </c:plotArea>
    <c:plotVisOnly val="1"/>
    <c:dispBlanksAs val="gap"/>
  </c:chart>
  <c:spPr>
    <a:noFill/>
    <a:ln>
      <a:noFill/>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3.2296135710056427E-2"/>
          <c:y val="0.13419314939576754"/>
          <c:w val="0.93240842682275338"/>
          <c:h val="0.77201616806567086"/>
        </c:manualLayout>
      </c:layout>
      <c:barChart>
        <c:barDir val="col"/>
        <c:grouping val="clustered"/>
        <c:ser>
          <c:idx val="0"/>
          <c:order val="0"/>
          <c:tx>
            <c:strRef>
              <c:f>Sheet1!$B$1</c:f>
              <c:strCache>
                <c:ptCount val="1"/>
                <c:pt idx="0">
                  <c:v>Financial Year</c:v>
                </c:pt>
              </c:strCache>
            </c:strRef>
          </c:tx>
          <c:spPr>
            <a:solidFill>
              <a:schemeClr val="accent6">
                <a:lumMod val="60000"/>
                <a:lumOff val="40000"/>
              </a:schemeClr>
            </a:solidFill>
            <a:ln>
              <a:noFill/>
            </a:ln>
            <a:effectLst/>
          </c:spPr>
          <c:dLbls>
            <c:spPr>
              <a:noFill/>
              <a:ln>
                <a:noFill/>
              </a:ln>
              <a:effectLst/>
            </c:spPr>
            <c:txPr>
              <a:bodyPr rot="0" vert="horz"/>
              <a:lstStyle/>
              <a:p>
                <a:pPr>
                  <a:defRPr lang="en-IN" sz="1800" b="1"/>
                </a:pPr>
                <a:endParaRPr lang="en-US"/>
              </a:p>
            </c:txPr>
            <c:dLblPos val="in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2016-17</c:v>
                </c:pt>
                <c:pt idx="1">
                  <c:v>2017-18</c:v>
                </c:pt>
                <c:pt idx="2">
                  <c:v>2018-19</c:v>
                </c:pt>
                <c:pt idx="3">
                  <c:v>2019-20</c:v>
                </c:pt>
                <c:pt idx="4">
                  <c:v>2020-21</c:v>
                </c:pt>
                <c:pt idx="5">
                  <c:v>2021-22</c:v>
                </c:pt>
                <c:pt idx="6">
                  <c:v>2022-23</c:v>
                </c:pt>
                <c:pt idx="7">
                  <c:v>2023-24</c:v>
                </c:pt>
                <c:pt idx="8">
                  <c:v>2024-25</c:v>
                </c:pt>
              </c:strCache>
            </c:strRef>
          </c:cat>
          <c:val>
            <c:numRef>
              <c:f>Sheet1!$B$2:$B$10</c:f>
              <c:numCache>
                <c:formatCode>General</c:formatCode>
                <c:ptCount val="9"/>
                <c:pt idx="0">
                  <c:v>78.400000000000006</c:v>
                </c:pt>
                <c:pt idx="1">
                  <c:v>62.8</c:v>
                </c:pt>
                <c:pt idx="2">
                  <c:v>66.5</c:v>
                </c:pt>
                <c:pt idx="3">
                  <c:v>67.599999999999994</c:v>
                </c:pt>
                <c:pt idx="4">
                  <c:v>62.9</c:v>
                </c:pt>
                <c:pt idx="5">
                  <c:v>73.7</c:v>
                </c:pt>
                <c:pt idx="6">
                  <c:v>85.2</c:v>
                </c:pt>
                <c:pt idx="7">
                  <c:v>78</c:v>
                </c:pt>
                <c:pt idx="8">
                  <c:v>80.599999999999994</c:v>
                </c:pt>
              </c:numCache>
            </c:numRef>
          </c:val>
          <c:extLst xmlns:c16r2="http://schemas.microsoft.com/office/drawing/2015/06/chart">
            <c:ext xmlns:c16="http://schemas.microsoft.com/office/drawing/2014/chart" uri="{C3380CC4-5D6E-409C-BE32-E72D297353CC}">
              <c16:uniqueId val="{00000000-9F82-475F-9BA3-75C10AC2597A}"/>
            </c:ext>
          </c:extLst>
        </c:ser>
        <c:gapWidth val="34"/>
        <c:overlap val="-27"/>
        <c:axId val="169838464"/>
        <c:axId val="169840000"/>
      </c:barChart>
      <c:catAx>
        <c:axId val="16983846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vert="horz"/>
          <a:lstStyle/>
          <a:p>
            <a:pPr>
              <a:defRPr lang="en-IN" sz="1200" b="1"/>
            </a:pPr>
            <a:endParaRPr lang="en-US"/>
          </a:p>
        </c:txPr>
        <c:crossAx val="169840000"/>
        <c:crosses val="autoZero"/>
        <c:auto val="1"/>
        <c:lblAlgn val="ctr"/>
        <c:lblOffset val="100"/>
      </c:catAx>
      <c:valAx>
        <c:axId val="169840000"/>
        <c:scaling>
          <c:orientation val="minMax"/>
        </c:scaling>
        <c:delete val="1"/>
        <c:axPos val="l"/>
        <c:majorGridlines>
          <c:spPr>
            <a:ln w="9525" cap="flat" cmpd="sng" algn="ctr">
              <a:noFill/>
              <a:round/>
            </a:ln>
            <a:effectLst/>
          </c:spPr>
        </c:majorGridlines>
        <c:numFmt formatCode="General" sourceLinked="1"/>
        <c:majorTickMark val="none"/>
        <c:tickLblPos val="none"/>
        <c:crossAx val="169838464"/>
        <c:crosses val="autoZero"/>
        <c:crossBetween val="between"/>
      </c:valAx>
      <c:spPr>
        <a:noFill/>
        <a:ln>
          <a:noFill/>
        </a:ln>
        <a:effectLst/>
      </c:spPr>
    </c:plotArea>
    <c:plotVisOnly val="1"/>
    <c:dispBlanksAs val="gap"/>
  </c:chart>
  <c:spPr>
    <a:noFill/>
    <a:ln>
      <a:noFill/>
    </a:ln>
    <a:effectLst/>
  </c:spPr>
  <c:txPr>
    <a:bodyPr/>
    <a:lstStyle/>
    <a:p>
      <a:pPr>
        <a:defRPr sz="1400">
          <a:latin typeface="Georgia" pitchFamily="18"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7CAED-390B-482C-948F-34B0FE33B91D}" type="doc">
      <dgm:prSet loTypeId="urn:microsoft.com/office/officeart/2005/8/layout/hProcess9" loCatId="process" qsTypeId="urn:microsoft.com/office/officeart/2005/8/quickstyle/simple1" qsCatId="simple" csTypeId="urn:microsoft.com/office/officeart/2005/8/colors/accent0_3" csCatId="mainScheme" phldr="1"/>
      <dgm:spPr/>
      <dgm:t>
        <a:bodyPr/>
        <a:lstStyle/>
        <a:p>
          <a:endParaRPr lang="en-US"/>
        </a:p>
      </dgm:t>
    </dgm:pt>
    <dgm:pt modelId="{0FF05BC4-39EE-47BA-A666-801FF9AC99A7}">
      <dgm:prSet phldrT="[Text]" custT="1"/>
      <dgm:spPr>
        <a:solidFill>
          <a:schemeClr val="accent1">
            <a:lumMod val="75000"/>
          </a:schemeClr>
        </a:solidFill>
      </dgm:spPr>
      <dgm:t>
        <a:bodyPr/>
        <a:lstStyle/>
        <a:p>
          <a:pPr marL="0" lvl="0" indent="0" algn="ctr" defTabSz="711200">
            <a:lnSpc>
              <a:spcPct val="90000"/>
            </a:lnSpc>
            <a:spcBef>
              <a:spcPct val="0"/>
            </a:spcBef>
            <a:spcAft>
              <a:spcPct val="35000"/>
            </a:spcAft>
            <a:buFont typeface="Arial" panose="020B0604020202020204" pitchFamily="34" charset="0"/>
            <a:buNone/>
          </a:pPr>
          <a:r>
            <a:rPr lang="en-IN" sz="1600" kern="1200" dirty="0">
              <a:solidFill>
                <a:srgbClr val="FFFFFF"/>
              </a:solidFill>
              <a:latin typeface="Trebuchet MS"/>
              <a:ea typeface="+mn-ea"/>
              <a:cs typeface="+mn-cs"/>
            </a:rPr>
            <a:t>Provision for online application through self and assisted mode</a:t>
          </a:r>
          <a:endParaRPr lang="en-US" sz="1600" kern="1200" dirty="0">
            <a:solidFill>
              <a:srgbClr val="FFFFFF"/>
            </a:solidFill>
            <a:latin typeface="Trebuchet MS"/>
            <a:ea typeface="+mn-ea"/>
            <a:cs typeface="+mn-cs"/>
          </a:endParaRPr>
        </a:p>
      </dgm:t>
    </dgm:pt>
    <dgm:pt modelId="{79959D8C-21F4-4722-96C6-6EAFA67E594B}" type="parTrans" cxnId="{58BD3956-7BE5-46C5-81D1-54C6D9CB2D27}">
      <dgm:prSet/>
      <dgm:spPr/>
      <dgm:t>
        <a:bodyPr/>
        <a:lstStyle/>
        <a:p>
          <a:endParaRPr lang="en-US" sz="1800"/>
        </a:p>
      </dgm:t>
    </dgm:pt>
    <dgm:pt modelId="{01E9050C-601F-4496-B518-90A50E1CFC5F}" type="sibTrans" cxnId="{58BD3956-7BE5-46C5-81D1-54C6D9CB2D27}">
      <dgm:prSet/>
      <dgm:spPr/>
      <dgm:t>
        <a:bodyPr/>
        <a:lstStyle/>
        <a:p>
          <a:endParaRPr lang="en-US" sz="1800"/>
        </a:p>
      </dgm:t>
    </dgm:pt>
    <dgm:pt modelId="{BC894E51-FBCF-4971-9716-32B337AFC9F1}">
      <dgm:prSet phldrT="[Text]" custT="1"/>
      <dgm:spPr>
        <a:solidFill>
          <a:schemeClr val="accent1">
            <a:lumMod val="75000"/>
          </a:schemeClr>
        </a:solidFill>
      </dgm:spPr>
      <dgm:t>
        <a:bodyPr/>
        <a:lstStyle/>
        <a:p>
          <a:pPr marL="0" lvl="0" indent="0" algn="ctr" defTabSz="711200">
            <a:lnSpc>
              <a:spcPct val="90000"/>
            </a:lnSpc>
            <a:spcBef>
              <a:spcPct val="0"/>
            </a:spcBef>
            <a:spcAft>
              <a:spcPct val="35000"/>
            </a:spcAft>
            <a:buNone/>
          </a:pPr>
          <a:r>
            <a:rPr lang="en-US" sz="1600" kern="1200" dirty="0">
              <a:solidFill>
                <a:srgbClr val="FFFFFF"/>
              </a:solidFill>
              <a:latin typeface="Trebuchet MS"/>
              <a:ea typeface="+mn-ea"/>
              <a:cs typeface="+mn-cs"/>
            </a:rPr>
            <a:t>Computerized processes</a:t>
          </a:r>
          <a:r>
            <a:rPr lang="en-US" sz="1600" kern="1200" dirty="0">
              <a:solidFill>
                <a:srgbClr val="FFFFFF"/>
              </a:solidFill>
              <a:latin typeface="+mn-lt"/>
              <a:ea typeface="+mn-ea"/>
              <a:cs typeface="+mn-cs"/>
            </a:rPr>
            <a:t> for </a:t>
          </a:r>
          <a:r>
            <a:rPr lang="en-US" sz="1600" kern="1200" dirty="0">
              <a:solidFill>
                <a:srgbClr val="FFFFFF"/>
              </a:solidFill>
              <a:latin typeface="Trebuchet MS"/>
              <a:ea typeface="+mn-ea"/>
              <a:cs typeface="+mn-cs"/>
            </a:rPr>
            <a:t>generation of    Beneficiary List</a:t>
          </a:r>
        </a:p>
      </dgm:t>
    </dgm:pt>
    <dgm:pt modelId="{A0209D1C-8691-4D93-8AFA-9049ABA9DA66}" type="parTrans" cxnId="{0DCBCB65-3389-450C-ACA2-C116E0B20D10}">
      <dgm:prSet/>
      <dgm:spPr/>
      <dgm:t>
        <a:bodyPr/>
        <a:lstStyle/>
        <a:p>
          <a:endParaRPr lang="en-US" sz="1800"/>
        </a:p>
      </dgm:t>
    </dgm:pt>
    <dgm:pt modelId="{47E14D26-0E7F-4B59-ABDE-5B2ECDE6B54A}" type="sibTrans" cxnId="{0DCBCB65-3389-450C-ACA2-C116E0B20D10}">
      <dgm:prSet/>
      <dgm:spPr/>
      <dgm:t>
        <a:bodyPr/>
        <a:lstStyle/>
        <a:p>
          <a:endParaRPr lang="en-US" sz="1800"/>
        </a:p>
      </dgm:t>
    </dgm:pt>
    <dgm:pt modelId="{13246301-5AD9-4206-85CB-F62EB5223AAF}">
      <dgm:prSet phldrT="[Text]" custT="1"/>
      <dgm:spPr>
        <a:solidFill>
          <a:schemeClr val="accent1">
            <a:lumMod val="75000"/>
          </a:schemeClr>
        </a:solidFill>
      </dgm:spPr>
      <dgm:t>
        <a:bodyPr/>
        <a:lstStyle/>
        <a:p>
          <a:r>
            <a:rPr lang="en-US" sz="1600" dirty="0"/>
            <a:t>Electronic payments  for cash schemes and Digital authentication for In-kind schemes </a:t>
          </a:r>
        </a:p>
      </dgm:t>
    </dgm:pt>
    <dgm:pt modelId="{216FA83E-D537-4F04-AC15-CB57E60561BA}" type="parTrans" cxnId="{E50FE5A6-6565-4A98-A0BB-39361CD1AC81}">
      <dgm:prSet/>
      <dgm:spPr/>
      <dgm:t>
        <a:bodyPr/>
        <a:lstStyle/>
        <a:p>
          <a:endParaRPr lang="en-US" sz="1800"/>
        </a:p>
      </dgm:t>
    </dgm:pt>
    <dgm:pt modelId="{26F90200-7F5D-4B18-ADE2-1B5EA3C039C8}" type="sibTrans" cxnId="{E50FE5A6-6565-4A98-A0BB-39361CD1AC81}">
      <dgm:prSet/>
      <dgm:spPr/>
      <dgm:t>
        <a:bodyPr/>
        <a:lstStyle/>
        <a:p>
          <a:endParaRPr lang="en-US" sz="1800"/>
        </a:p>
      </dgm:t>
    </dgm:pt>
    <dgm:pt modelId="{A0C9E6AA-5CDB-4737-9EA9-5FDD84C7AAFB}" type="pres">
      <dgm:prSet presAssocID="{24B7CAED-390B-482C-948F-34B0FE33B91D}" presName="CompostProcess" presStyleCnt="0">
        <dgm:presLayoutVars>
          <dgm:dir/>
          <dgm:resizeHandles val="exact"/>
        </dgm:presLayoutVars>
      </dgm:prSet>
      <dgm:spPr/>
      <dgm:t>
        <a:bodyPr/>
        <a:lstStyle/>
        <a:p>
          <a:endParaRPr lang="en-US"/>
        </a:p>
      </dgm:t>
    </dgm:pt>
    <dgm:pt modelId="{7F29590B-52F3-4052-A680-57CB3EAA46C4}" type="pres">
      <dgm:prSet presAssocID="{24B7CAED-390B-482C-948F-34B0FE33B91D}" presName="arrow" presStyleLbl="bgShp" presStyleIdx="0" presStyleCnt="1"/>
      <dgm:spPr/>
    </dgm:pt>
    <dgm:pt modelId="{4FE01534-8D58-479B-BD3D-37E7881F4731}" type="pres">
      <dgm:prSet presAssocID="{24B7CAED-390B-482C-948F-34B0FE33B91D}" presName="linearProcess" presStyleCnt="0"/>
      <dgm:spPr/>
    </dgm:pt>
    <dgm:pt modelId="{582DE70E-512B-48DD-B058-D3C321DDB65B}" type="pres">
      <dgm:prSet presAssocID="{0FF05BC4-39EE-47BA-A666-801FF9AC99A7}" presName="textNode" presStyleLbl="node1" presStyleIdx="0" presStyleCnt="3">
        <dgm:presLayoutVars>
          <dgm:bulletEnabled val="1"/>
        </dgm:presLayoutVars>
      </dgm:prSet>
      <dgm:spPr/>
      <dgm:t>
        <a:bodyPr/>
        <a:lstStyle/>
        <a:p>
          <a:endParaRPr lang="en-US"/>
        </a:p>
      </dgm:t>
    </dgm:pt>
    <dgm:pt modelId="{2E20DBEE-3F8A-4611-9C07-8BC751B09439}" type="pres">
      <dgm:prSet presAssocID="{01E9050C-601F-4496-B518-90A50E1CFC5F}" presName="sibTrans" presStyleCnt="0"/>
      <dgm:spPr/>
    </dgm:pt>
    <dgm:pt modelId="{278BA207-D295-44E8-BA0B-14198F84E2B8}" type="pres">
      <dgm:prSet presAssocID="{BC894E51-FBCF-4971-9716-32B337AFC9F1}" presName="textNode" presStyleLbl="node1" presStyleIdx="1" presStyleCnt="3">
        <dgm:presLayoutVars>
          <dgm:bulletEnabled val="1"/>
        </dgm:presLayoutVars>
      </dgm:prSet>
      <dgm:spPr/>
      <dgm:t>
        <a:bodyPr/>
        <a:lstStyle/>
        <a:p>
          <a:endParaRPr lang="en-US"/>
        </a:p>
      </dgm:t>
    </dgm:pt>
    <dgm:pt modelId="{231D1863-947D-4B5D-9A23-22C84AE87C87}" type="pres">
      <dgm:prSet presAssocID="{47E14D26-0E7F-4B59-ABDE-5B2ECDE6B54A}" presName="sibTrans" presStyleCnt="0"/>
      <dgm:spPr/>
    </dgm:pt>
    <dgm:pt modelId="{D9C3936D-0C53-4FEC-83BF-38CCFC22763B}" type="pres">
      <dgm:prSet presAssocID="{13246301-5AD9-4206-85CB-F62EB5223AAF}" presName="textNode" presStyleLbl="node1" presStyleIdx="2" presStyleCnt="3">
        <dgm:presLayoutVars>
          <dgm:bulletEnabled val="1"/>
        </dgm:presLayoutVars>
      </dgm:prSet>
      <dgm:spPr/>
      <dgm:t>
        <a:bodyPr/>
        <a:lstStyle/>
        <a:p>
          <a:endParaRPr lang="en-US"/>
        </a:p>
      </dgm:t>
    </dgm:pt>
  </dgm:ptLst>
  <dgm:cxnLst>
    <dgm:cxn modelId="{740AF615-D9BD-4091-9C77-9B76A715C50B}" type="presOf" srcId="{0FF05BC4-39EE-47BA-A666-801FF9AC99A7}" destId="{582DE70E-512B-48DD-B058-D3C321DDB65B}" srcOrd="0" destOrd="0" presId="urn:microsoft.com/office/officeart/2005/8/layout/hProcess9"/>
    <dgm:cxn modelId="{58BD3956-7BE5-46C5-81D1-54C6D9CB2D27}" srcId="{24B7CAED-390B-482C-948F-34B0FE33B91D}" destId="{0FF05BC4-39EE-47BA-A666-801FF9AC99A7}" srcOrd="0" destOrd="0" parTransId="{79959D8C-21F4-4722-96C6-6EAFA67E594B}" sibTransId="{01E9050C-601F-4496-B518-90A50E1CFC5F}"/>
    <dgm:cxn modelId="{0DCBCB65-3389-450C-ACA2-C116E0B20D10}" srcId="{24B7CAED-390B-482C-948F-34B0FE33B91D}" destId="{BC894E51-FBCF-4971-9716-32B337AFC9F1}" srcOrd="1" destOrd="0" parTransId="{A0209D1C-8691-4D93-8AFA-9049ABA9DA66}" sibTransId="{47E14D26-0E7F-4B59-ABDE-5B2ECDE6B54A}"/>
    <dgm:cxn modelId="{71FC60CA-14AE-4575-9DD5-7B34F20A969F}" type="presOf" srcId="{24B7CAED-390B-482C-948F-34B0FE33B91D}" destId="{A0C9E6AA-5CDB-4737-9EA9-5FDD84C7AAFB}" srcOrd="0" destOrd="0" presId="urn:microsoft.com/office/officeart/2005/8/layout/hProcess9"/>
    <dgm:cxn modelId="{A8529E57-7E8E-4F7E-ABC1-D32AB1A6AAEF}" type="presOf" srcId="{13246301-5AD9-4206-85CB-F62EB5223AAF}" destId="{D9C3936D-0C53-4FEC-83BF-38CCFC22763B}" srcOrd="0" destOrd="0" presId="urn:microsoft.com/office/officeart/2005/8/layout/hProcess9"/>
    <dgm:cxn modelId="{E50FE5A6-6565-4A98-A0BB-39361CD1AC81}" srcId="{24B7CAED-390B-482C-948F-34B0FE33B91D}" destId="{13246301-5AD9-4206-85CB-F62EB5223AAF}" srcOrd="2" destOrd="0" parTransId="{216FA83E-D537-4F04-AC15-CB57E60561BA}" sibTransId="{26F90200-7F5D-4B18-ADE2-1B5EA3C039C8}"/>
    <dgm:cxn modelId="{FB39AB6B-31CB-4265-931E-67CCB183D367}" type="presOf" srcId="{BC894E51-FBCF-4971-9716-32B337AFC9F1}" destId="{278BA207-D295-44E8-BA0B-14198F84E2B8}" srcOrd="0" destOrd="0" presId="urn:microsoft.com/office/officeart/2005/8/layout/hProcess9"/>
    <dgm:cxn modelId="{6131D61B-07AE-4C73-ABD5-1E0AD0B1735E}" type="presParOf" srcId="{A0C9E6AA-5CDB-4737-9EA9-5FDD84C7AAFB}" destId="{7F29590B-52F3-4052-A680-57CB3EAA46C4}" srcOrd="0" destOrd="0" presId="urn:microsoft.com/office/officeart/2005/8/layout/hProcess9"/>
    <dgm:cxn modelId="{4EDD74A2-E7E4-46FB-BF0B-7204A45F02A1}" type="presParOf" srcId="{A0C9E6AA-5CDB-4737-9EA9-5FDD84C7AAFB}" destId="{4FE01534-8D58-479B-BD3D-37E7881F4731}" srcOrd="1" destOrd="0" presId="urn:microsoft.com/office/officeart/2005/8/layout/hProcess9"/>
    <dgm:cxn modelId="{F786B13C-E9EB-4FDF-B197-D8B05E9E4E7A}" type="presParOf" srcId="{4FE01534-8D58-479B-BD3D-37E7881F4731}" destId="{582DE70E-512B-48DD-B058-D3C321DDB65B}" srcOrd="0" destOrd="0" presId="urn:microsoft.com/office/officeart/2005/8/layout/hProcess9"/>
    <dgm:cxn modelId="{710A19FF-9332-4E95-A882-E2CD5AB1A4A8}" type="presParOf" srcId="{4FE01534-8D58-479B-BD3D-37E7881F4731}" destId="{2E20DBEE-3F8A-4611-9C07-8BC751B09439}" srcOrd="1" destOrd="0" presId="urn:microsoft.com/office/officeart/2005/8/layout/hProcess9"/>
    <dgm:cxn modelId="{81ECB025-79D9-4485-BF8A-59AFE343B77E}" type="presParOf" srcId="{4FE01534-8D58-479B-BD3D-37E7881F4731}" destId="{278BA207-D295-44E8-BA0B-14198F84E2B8}" srcOrd="2" destOrd="0" presId="urn:microsoft.com/office/officeart/2005/8/layout/hProcess9"/>
    <dgm:cxn modelId="{06510541-ECB2-4460-BD86-829407556085}" type="presParOf" srcId="{4FE01534-8D58-479B-BD3D-37E7881F4731}" destId="{231D1863-947D-4B5D-9A23-22C84AE87C87}" srcOrd="3" destOrd="0" presId="urn:microsoft.com/office/officeart/2005/8/layout/hProcess9"/>
    <dgm:cxn modelId="{F939121A-ABB4-4DF1-A695-A1AC6119B3F3}" type="presParOf" srcId="{4FE01534-8D58-479B-BD3D-37E7881F4731}" destId="{D9C3936D-0C53-4FEC-83BF-38CCFC22763B}"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29590B-52F3-4052-A680-57CB3EAA46C4}">
      <dsp:nvSpPr>
        <dsp:cNvPr id="0" name=""/>
        <dsp:cNvSpPr/>
      </dsp:nvSpPr>
      <dsp:spPr>
        <a:xfrm>
          <a:off x="600948" y="0"/>
          <a:ext cx="6810748" cy="3649609"/>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2DE70E-512B-48DD-B058-D3C321DDB65B}">
      <dsp:nvSpPr>
        <dsp:cNvPr id="0" name=""/>
        <dsp:cNvSpPr/>
      </dsp:nvSpPr>
      <dsp:spPr>
        <a:xfrm>
          <a:off x="0" y="1094882"/>
          <a:ext cx="2403793" cy="1459843"/>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n-IN" sz="1600" kern="1200" dirty="0">
              <a:solidFill>
                <a:srgbClr val="FFFFFF"/>
              </a:solidFill>
              <a:latin typeface="Trebuchet MS"/>
              <a:ea typeface="+mn-ea"/>
              <a:cs typeface="+mn-cs"/>
            </a:rPr>
            <a:t>Provision for online application through self and assisted mode</a:t>
          </a:r>
          <a:endParaRPr lang="en-US" sz="1600" kern="1200" dirty="0">
            <a:solidFill>
              <a:srgbClr val="FFFFFF"/>
            </a:solidFill>
            <a:latin typeface="Trebuchet MS"/>
            <a:ea typeface="+mn-ea"/>
            <a:cs typeface="+mn-cs"/>
          </a:endParaRPr>
        </a:p>
      </dsp:txBody>
      <dsp:txXfrm>
        <a:off x="0" y="1094882"/>
        <a:ext cx="2403793" cy="1459843"/>
      </dsp:txXfrm>
    </dsp:sp>
    <dsp:sp modelId="{278BA207-D295-44E8-BA0B-14198F84E2B8}">
      <dsp:nvSpPr>
        <dsp:cNvPr id="0" name=""/>
        <dsp:cNvSpPr/>
      </dsp:nvSpPr>
      <dsp:spPr>
        <a:xfrm>
          <a:off x="2804425" y="1094882"/>
          <a:ext cx="2403793" cy="1459843"/>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rgbClr val="FFFFFF"/>
              </a:solidFill>
              <a:latin typeface="Trebuchet MS"/>
              <a:ea typeface="+mn-ea"/>
              <a:cs typeface="+mn-cs"/>
            </a:rPr>
            <a:t>Computerized processes</a:t>
          </a:r>
          <a:r>
            <a:rPr lang="en-US" sz="1600" kern="1200" dirty="0">
              <a:solidFill>
                <a:srgbClr val="FFFFFF"/>
              </a:solidFill>
              <a:latin typeface="+mn-lt"/>
              <a:ea typeface="+mn-ea"/>
              <a:cs typeface="+mn-cs"/>
            </a:rPr>
            <a:t> for </a:t>
          </a:r>
          <a:r>
            <a:rPr lang="en-US" sz="1600" kern="1200" dirty="0">
              <a:solidFill>
                <a:srgbClr val="FFFFFF"/>
              </a:solidFill>
              <a:latin typeface="Trebuchet MS"/>
              <a:ea typeface="+mn-ea"/>
              <a:cs typeface="+mn-cs"/>
            </a:rPr>
            <a:t>generation of    Beneficiary List</a:t>
          </a:r>
        </a:p>
      </dsp:txBody>
      <dsp:txXfrm>
        <a:off x="2804425" y="1094882"/>
        <a:ext cx="2403793" cy="1459843"/>
      </dsp:txXfrm>
    </dsp:sp>
    <dsp:sp modelId="{D9C3936D-0C53-4FEC-83BF-38CCFC22763B}">
      <dsp:nvSpPr>
        <dsp:cNvPr id="0" name=""/>
        <dsp:cNvSpPr/>
      </dsp:nvSpPr>
      <dsp:spPr>
        <a:xfrm>
          <a:off x="5608851" y="1094882"/>
          <a:ext cx="2403793" cy="1459843"/>
        </a:xfrm>
        <a:prstGeom prst="roundRect">
          <a:avLst/>
        </a:prstGeom>
        <a:solidFill>
          <a:schemeClr val="accent1">
            <a:lumMod val="7500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Electronic payments  for cash schemes and Digital authentication for In-kind schemes </a:t>
          </a:r>
        </a:p>
      </dsp:txBody>
      <dsp:txXfrm>
        <a:off x="5608851" y="1094882"/>
        <a:ext cx="2403793" cy="14598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28440" cy="345285"/>
          </a:xfrm>
          <a:prstGeom prst="rect">
            <a:avLst/>
          </a:prstGeom>
        </p:spPr>
        <p:txBody>
          <a:bodyPr vert="horz" lIns="93802" tIns="46902" rIns="93802" bIns="46902" rtlCol="0"/>
          <a:lstStyle>
            <a:lvl1pPr algn="l">
              <a:defRPr sz="1200"/>
            </a:lvl1pPr>
          </a:lstStyle>
          <a:p>
            <a:endParaRPr lang="en-US"/>
          </a:p>
        </p:txBody>
      </p:sp>
      <p:sp>
        <p:nvSpPr>
          <p:cNvPr id="3" name="Date Placeholder 2"/>
          <p:cNvSpPr>
            <a:spLocks noGrp="1"/>
          </p:cNvSpPr>
          <p:nvPr>
            <p:ph type="dt" sz="quarter" idx="1"/>
          </p:nvPr>
        </p:nvSpPr>
        <p:spPr>
          <a:xfrm>
            <a:off x="5265812" y="2"/>
            <a:ext cx="4028440" cy="345285"/>
          </a:xfrm>
          <a:prstGeom prst="rect">
            <a:avLst/>
          </a:prstGeom>
        </p:spPr>
        <p:txBody>
          <a:bodyPr vert="horz" lIns="93802" tIns="46902" rIns="93802" bIns="46902" rtlCol="0"/>
          <a:lstStyle>
            <a:lvl1pPr algn="r">
              <a:defRPr sz="1200"/>
            </a:lvl1pPr>
          </a:lstStyle>
          <a:p>
            <a:fld id="{7A564E56-F9D2-46EA-A7A5-7DDE05D2237B}" type="datetimeFigureOut">
              <a:rPr lang="en-US" smtClean="0"/>
              <a:pPr/>
              <a:t>7/15/2025</a:t>
            </a:fld>
            <a:endParaRPr lang="en-US"/>
          </a:p>
        </p:txBody>
      </p:sp>
      <p:sp>
        <p:nvSpPr>
          <p:cNvPr id="4" name="Footer Placeholder 3"/>
          <p:cNvSpPr>
            <a:spLocks noGrp="1"/>
          </p:cNvSpPr>
          <p:nvPr>
            <p:ph type="ftr" sz="quarter" idx="2"/>
          </p:nvPr>
        </p:nvSpPr>
        <p:spPr>
          <a:xfrm>
            <a:off x="4" y="6536531"/>
            <a:ext cx="4028440" cy="345285"/>
          </a:xfrm>
          <a:prstGeom prst="rect">
            <a:avLst/>
          </a:prstGeom>
        </p:spPr>
        <p:txBody>
          <a:bodyPr vert="horz" lIns="93802" tIns="46902" rIns="93802" bIns="46902" rtlCol="0" anchor="b"/>
          <a:lstStyle>
            <a:lvl1pPr algn="l">
              <a:defRPr sz="1200"/>
            </a:lvl1pPr>
          </a:lstStyle>
          <a:p>
            <a:endParaRPr lang="en-US"/>
          </a:p>
        </p:txBody>
      </p:sp>
      <p:sp>
        <p:nvSpPr>
          <p:cNvPr id="5" name="Slide Number Placeholder 4"/>
          <p:cNvSpPr>
            <a:spLocks noGrp="1"/>
          </p:cNvSpPr>
          <p:nvPr>
            <p:ph type="sldNum" sz="quarter" idx="3"/>
          </p:nvPr>
        </p:nvSpPr>
        <p:spPr>
          <a:xfrm>
            <a:off x="5265812" y="6536531"/>
            <a:ext cx="4028440" cy="345285"/>
          </a:xfrm>
          <a:prstGeom prst="rect">
            <a:avLst/>
          </a:prstGeom>
        </p:spPr>
        <p:txBody>
          <a:bodyPr vert="horz" lIns="93802" tIns="46902" rIns="93802" bIns="46902" rtlCol="0" anchor="b"/>
          <a:lstStyle>
            <a:lvl1pPr algn="r">
              <a:defRPr sz="1200"/>
            </a:lvl1pPr>
          </a:lstStyle>
          <a:p>
            <a:fld id="{3492DC3C-158F-420D-AB8D-1BD160855B76}" type="slidenum">
              <a:rPr lang="en-US" smtClean="0"/>
              <a:pPr/>
              <a:t>‹#›</a:t>
            </a:fld>
            <a:endParaRPr lang="en-US"/>
          </a:p>
        </p:txBody>
      </p:sp>
    </p:spTree>
    <p:extLst>
      <p:ext uri="{BB962C8B-B14F-4D97-AF65-F5344CB8AC3E}">
        <p14:creationId xmlns="" xmlns:p14="http://schemas.microsoft.com/office/powerpoint/2010/main" val="466420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28440" cy="345285"/>
          </a:xfrm>
          <a:prstGeom prst="rect">
            <a:avLst/>
          </a:prstGeom>
        </p:spPr>
        <p:txBody>
          <a:bodyPr vert="horz" lIns="93802" tIns="46902" rIns="93802" bIns="46902" rtlCol="0"/>
          <a:lstStyle>
            <a:lvl1pPr algn="l">
              <a:defRPr sz="1200"/>
            </a:lvl1pPr>
          </a:lstStyle>
          <a:p>
            <a:endParaRPr lang="en-US"/>
          </a:p>
        </p:txBody>
      </p:sp>
      <p:sp>
        <p:nvSpPr>
          <p:cNvPr id="3" name="Date Placeholder 2"/>
          <p:cNvSpPr>
            <a:spLocks noGrp="1"/>
          </p:cNvSpPr>
          <p:nvPr>
            <p:ph type="dt" idx="1"/>
          </p:nvPr>
        </p:nvSpPr>
        <p:spPr>
          <a:xfrm>
            <a:off x="5265812" y="2"/>
            <a:ext cx="4028440" cy="345285"/>
          </a:xfrm>
          <a:prstGeom prst="rect">
            <a:avLst/>
          </a:prstGeom>
        </p:spPr>
        <p:txBody>
          <a:bodyPr vert="horz" lIns="93802" tIns="46902" rIns="93802" bIns="46902" rtlCol="0"/>
          <a:lstStyle>
            <a:lvl1pPr algn="r">
              <a:defRPr sz="1200"/>
            </a:lvl1pPr>
          </a:lstStyle>
          <a:p>
            <a:fld id="{778B340F-9A0D-4C01-A3CA-E257986C4140}" type="datetimeFigureOut">
              <a:rPr lang="en-US" smtClean="0"/>
              <a:pPr/>
              <a:t>7/15/2025</a:t>
            </a:fld>
            <a:endParaRPr lang="en-US"/>
          </a:p>
        </p:txBody>
      </p:sp>
      <p:sp>
        <p:nvSpPr>
          <p:cNvPr id="4" name="Slide Image Placeholder 3"/>
          <p:cNvSpPr>
            <a:spLocks noGrp="1" noRot="1" noChangeAspect="1"/>
          </p:cNvSpPr>
          <p:nvPr>
            <p:ph type="sldImg" idx="2"/>
          </p:nvPr>
        </p:nvSpPr>
        <p:spPr>
          <a:xfrm>
            <a:off x="3100388" y="862013"/>
            <a:ext cx="3095625" cy="2320925"/>
          </a:xfrm>
          <a:prstGeom prst="rect">
            <a:avLst/>
          </a:prstGeom>
          <a:noFill/>
          <a:ln w="12700">
            <a:solidFill>
              <a:prstClr val="black"/>
            </a:solidFill>
          </a:ln>
        </p:spPr>
        <p:txBody>
          <a:bodyPr vert="horz" lIns="93802" tIns="46902" rIns="93802" bIns="46902" rtlCol="0" anchor="ctr"/>
          <a:lstStyle/>
          <a:p>
            <a:endParaRPr lang="en-US"/>
          </a:p>
        </p:txBody>
      </p:sp>
      <p:sp>
        <p:nvSpPr>
          <p:cNvPr id="5" name="Notes Placeholder 4"/>
          <p:cNvSpPr>
            <a:spLocks noGrp="1"/>
          </p:cNvSpPr>
          <p:nvPr>
            <p:ph type="body" sz="quarter" idx="3"/>
          </p:nvPr>
        </p:nvSpPr>
        <p:spPr>
          <a:xfrm>
            <a:off x="929641" y="3311877"/>
            <a:ext cx="7437120" cy="2709712"/>
          </a:xfrm>
          <a:prstGeom prst="rect">
            <a:avLst/>
          </a:prstGeom>
        </p:spPr>
        <p:txBody>
          <a:bodyPr vert="horz" lIns="93802" tIns="46902" rIns="93802" bIns="469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6536531"/>
            <a:ext cx="4028440" cy="345285"/>
          </a:xfrm>
          <a:prstGeom prst="rect">
            <a:avLst/>
          </a:prstGeom>
        </p:spPr>
        <p:txBody>
          <a:bodyPr vert="horz" lIns="93802" tIns="46902" rIns="93802" bIns="46902" rtlCol="0" anchor="b"/>
          <a:lstStyle>
            <a:lvl1pPr algn="l">
              <a:defRPr sz="1200"/>
            </a:lvl1pPr>
          </a:lstStyle>
          <a:p>
            <a:endParaRPr lang="en-US"/>
          </a:p>
        </p:txBody>
      </p:sp>
      <p:sp>
        <p:nvSpPr>
          <p:cNvPr id="7" name="Slide Number Placeholder 6"/>
          <p:cNvSpPr>
            <a:spLocks noGrp="1"/>
          </p:cNvSpPr>
          <p:nvPr>
            <p:ph type="sldNum" sz="quarter" idx="5"/>
          </p:nvPr>
        </p:nvSpPr>
        <p:spPr>
          <a:xfrm>
            <a:off x="5265812" y="6536531"/>
            <a:ext cx="4028440" cy="345285"/>
          </a:xfrm>
          <a:prstGeom prst="rect">
            <a:avLst/>
          </a:prstGeom>
        </p:spPr>
        <p:txBody>
          <a:bodyPr vert="horz" lIns="93802" tIns="46902" rIns="93802" bIns="46902" rtlCol="0" anchor="b"/>
          <a:lstStyle>
            <a:lvl1pPr algn="r">
              <a:defRPr sz="1200"/>
            </a:lvl1pPr>
          </a:lstStyle>
          <a:p>
            <a:fld id="{8347A23B-F86F-4001-AA48-1FCD21DB7438}" type="slidenum">
              <a:rPr lang="en-US" smtClean="0"/>
              <a:pPr/>
              <a:t>‹#›</a:t>
            </a:fld>
            <a:endParaRPr lang="en-US"/>
          </a:p>
        </p:txBody>
      </p:sp>
    </p:spTree>
    <p:extLst>
      <p:ext uri="{BB962C8B-B14F-4D97-AF65-F5344CB8AC3E}">
        <p14:creationId xmlns="" xmlns:p14="http://schemas.microsoft.com/office/powerpoint/2010/main" val="3496439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347A23B-F86F-4001-AA48-1FCD21DB7438}" type="slidenum">
              <a:rPr lang="en-US" smtClean="0"/>
              <a:pPr/>
              <a:t>6</a:t>
            </a:fld>
            <a:endParaRPr lang="en-US" dirty="0"/>
          </a:p>
        </p:txBody>
      </p:sp>
    </p:spTree>
    <p:extLst>
      <p:ext uri="{BB962C8B-B14F-4D97-AF65-F5344CB8AC3E}">
        <p14:creationId xmlns="" xmlns:p14="http://schemas.microsoft.com/office/powerpoint/2010/main" val="189831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7A23B-F86F-4001-AA48-1FCD21DB7438}" type="slidenum">
              <a:rPr lang="en-US" smtClean="0"/>
              <a:pPr/>
              <a:t>7</a:t>
            </a:fld>
            <a:endParaRPr lang="en-US"/>
          </a:p>
        </p:txBody>
      </p:sp>
    </p:spTree>
    <p:extLst>
      <p:ext uri="{BB962C8B-B14F-4D97-AF65-F5344CB8AC3E}">
        <p14:creationId xmlns="" xmlns:p14="http://schemas.microsoft.com/office/powerpoint/2010/main" val="1731141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7A23B-F86F-4001-AA48-1FCD21DB7438}" type="slidenum">
              <a:rPr lang="en-US" smtClean="0"/>
              <a:pPr/>
              <a:t>21</a:t>
            </a:fld>
            <a:endParaRPr lang="en-US"/>
          </a:p>
        </p:txBody>
      </p:sp>
    </p:spTree>
    <p:extLst>
      <p:ext uri="{BB962C8B-B14F-4D97-AF65-F5344CB8AC3E}">
        <p14:creationId xmlns="" xmlns:p14="http://schemas.microsoft.com/office/powerpoint/2010/main" val="1983022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6:notes"/>
          <p:cNvSpPr txBox="1">
            <a:spLocks noGrp="1"/>
          </p:cNvSpPr>
          <p:nvPr>
            <p:ph type="body" idx="1"/>
          </p:nvPr>
        </p:nvSpPr>
        <p:spPr>
          <a:xfrm>
            <a:off x="685800" y="4263732"/>
            <a:ext cx="5486400" cy="40393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16:notes"/>
          <p:cNvSpPr>
            <a:spLocks noGrp="1" noRot="1" noChangeAspect="1"/>
          </p:cNvSpPr>
          <p:nvPr>
            <p:ph type="sldImg" idx="2"/>
          </p:nvPr>
        </p:nvSpPr>
        <p:spPr>
          <a:xfrm>
            <a:off x="1185863" y="673100"/>
            <a:ext cx="4486275" cy="3365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9386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347A23B-F86F-4001-AA48-1FCD21DB7438}" type="slidenum">
              <a:rPr lang="en-US" smtClean="0"/>
              <a:pPr/>
              <a:t>25</a:t>
            </a:fld>
            <a:endParaRPr lang="en-US"/>
          </a:p>
        </p:txBody>
      </p:sp>
    </p:spTree>
    <p:extLst>
      <p:ext uri="{BB962C8B-B14F-4D97-AF65-F5344CB8AC3E}">
        <p14:creationId xmlns="" xmlns:p14="http://schemas.microsoft.com/office/powerpoint/2010/main" val="135935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193AB1-D789-4234-8782-42DABBF1C67F}" type="datetime1">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308510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1168AE-6737-4A8D-9463-AC8BEF5DAAFF}" type="datetime1">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92362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30D06C-0133-488A-A00E-3C25546CEE99}" type="datetime1">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337676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8767" y="326626"/>
            <a:ext cx="8447973" cy="557338"/>
          </a:xfrm>
        </p:spPr>
        <p:txBody>
          <a:bodyPr>
            <a:noAutofit/>
          </a:bodyPr>
          <a:lstStyle>
            <a:lvl1pPr>
              <a:defRPr sz="3200" b="1">
                <a:solidFill>
                  <a:schemeClr val="accent2">
                    <a:lumMod val="75000"/>
                  </a:schemeClr>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idx="1"/>
          </p:nvPr>
        </p:nvSpPr>
        <p:spPr>
          <a:xfrm>
            <a:off x="368766" y="1623495"/>
            <a:ext cx="846722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D10086C-E065-45FB-8D67-6414FFCFEF92}" type="datetime1">
              <a:rPr lang="en-US" smtClean="0"/>
              <a:pPr/>
              <a:t>7/15/2025</a:t>
            </a:fld>
            <a:endParaRPr lang="en-US"/>
          </a:p>
        </p:txBody>
      </p:sp>
      <p:sp>
        <p:nvSpPr>
          <p:cNvPr id="5" name="Footer Placeholder 4"/>
          <p:cNvSpPr>
            <a:spLocks noGrp="1"/>
          </p:cNvSpPr>
          <p:nvPr>
            <p:ph type="ftr" sz="quarter" idx="11"/>
          </p:nvPr>
        </p:nvSpPr>
        <p:spPr>
          <a:xfrm>
            <a:off x="3028950" y="6356351"/>
            <a:ext cx="3086100" cy="365125"/>
          </a:xfrm>
        </p:spPr>
        <p:txBody>
          <a:bodyPr/>
          <a:lstStyle/>
          <a:p>
            <a:endParaRPr lang="en-US"/>
          </a:p>
        </p:txBody>
      </p:sp>
      <p:sp>
        <p:nvSpPr>
          <p:cNvPr id="6" name="Slide Number Placeholder 5"/>
          <p:cNvSpPr>
            <a:spLocks noGrp="1"/>
          </p:cNvSpPr>
          <p:nvPr>
            <p:ph type="sldNum" sz="quarter" idx="12"/>
          </p:nvPr>
        </p:nvSpPr>
        <p:spPr>
          <a:xfrm>
            <a:off x="3543300" y="6356351"/>
            <a:ext cx="2057400" cy="365125"/>
          </a:xfrm>
        </p:spPr>
        <p:txBody>
          <a:bodyPr/>
          <a:lstStyle>
            <a:lvl1pPr algn="ctr">
              <a:defRPr/>
            </a:lvl1pPr>
          </a:lstStyle>
          <a:p>
            <a:fld id="{CC3A53C5-5DF4-46B6-93FB-1F989BF1F341}" type="slidenum">
              <a:rPr lang="en-US" smtClean="0"/>
              <a:pPr/>
              <a:t>‹#›</a:t>
            </a:fld>
            <a:endParaRPr lang="en-US"/>
          </a:p>
        </p:txBody>
      </p:sp>
      <p:grpSp>
        <p:nvGrpSpPr>
          <p:cNvPr id="7" name="Group 6"/>
          <p:cNvGrpSpPr/>
          <p:nvPr userDrawn="1"/>
        </p:nvGrpSpPr>
        <p:grpSpPr>
          <a:xfrm>
            <a:off x="0" y="1213996"/>
            <a:ext cx="8961120" cy="160048"/>
            <a:chOff x="0" y="1213996"/>
            <a:chExt cx="7863840" cy="160048"/>
          </a:xfrm>
        </p:grpSpPr>
        <p:cxnSp>
          <p:nvCxnSpPr>
            <p:cNvPr id="8" name="Straight Connector 7"/>
            <p:cNvCxnSpPr/>
            <p:nvPr/>
          </p:nvCxnSpPr>
          <p:spPr>
            <a:xfrm>
              <a:off x="0" y="1213996"/>
              <a:ext cx="7863840" cy="0"/>
            </a:xfrm>
            <a:prstGeom prst="line">
              <a:avLst/>
            </a:prstGeom>
            <a:ln w="85725">
              <a:gradFill flip="none" rotWithShape="1">
                <a:gsLst>
                  <a:gs pos="0">
                    <a:schemeClr val="accent2"/>
                  </a:gs>
                  <a:gs pos="53000">
                    <a:schemeClr val="accent2">
                      <a:lumMod val="40000"/>
                      <a:lumOff val="6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cxnSp>
          <p:nvCxnSpPr>
            <p:cNvPr id="9" name="Straight Connector 8"/>
            <p:cNvCxnSpPr/>
            <p:nvPr/>
          </p:nvCxnSpPr>
          <p:spPr>
            <a:xfrm>
              <a:off x="0" y="1374044"/>
              <a:ext cx="7863840" cy="0"/>
            </a:xfrm>
            <a:prstGeom prst="line">
              <a:avLst/>
            </a:prstGeom>
            <a:ln w="85725">
              <a:gradFill flip="none" rotWithShape="1">
                <a:gsLst>
                  <a:gs pos="0">
                    <a:schemeClr val="accent6"/>
                  </a:gs>
                  <a:gs pos="53000">
                    <a:schemeClr val="accent6">
                      <a:lumMod val="60000"/>
                      <a:lumOff val="4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grpSp>
      <p:cxnSp>
        <p:nvCxnSpPr>
          <p:cNvPr id="11" name="Straight Connector 10"/>
          <p:cNvCxnSpPr/>
          <p:nvPr userDrawn="1"/>
        </p:nvCxnSpPr>
        <p:spPr>
          <a:xfrm>
            <a:off x="0" y="6403649"/>
            <a:ext cx="9144000" cy="0"/>
          </a:xfrm>
          <a:prstGeom prst="line">
            <a:avLst/>
          </a:prstGeom>
          <a:ln w="34925">
            <a:solidFill>
              <a:schemeClr val="bg1">
                <a:lumMod val="85000"/>
              </a:schemeClr>
            </a:solidFill>
          </a:ln>
        </p:spPr>
        <p:style>
          <a:lnRef idx="3">
            <a:schemeClr val="accent2"/>
          </a:lnRef>
          <a:fillRef idx="0">
            <a:schemeClr val="accent2"/>
          </a:fillRef>
          <a:effectRef idx="2">
            <a:schemeClr val="accent2"/>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104326" y="866399"/>
            <a:ext cx="805994" cy="808740"/>
          </a:xfrm>
          <a:prstGeom prst="rect">
            <a:avLst/>
          </a:prstGeom>
        </p:spPr>
      </p:pic>
    </p:spTree>
    <p:extLst>
      <p:ext uri="{BB962C8B-B14F-4D97-AF65-F5344CB8AC3E}">
        <p14:creationId xmlns="" xmlns:p14="http://schemas.microsoft.com/office/powerpoint/2010/main" val="78003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6BDC0-DAEA-4535-A9BC-66738F0E96F6}" type="datetime1">
              <a:rPr lang="en-US" smtClean="0"/>
              <a:pPr/>
              <a:t>7/15/2025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398130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753309-74C4-4A8D-8C26-505DAA7ED6D4}" type="datetime1">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3C5-5DF4-46B6-93FB-1F989BF1F341}" type="slidenum">
              <a:rPr lang="en-US" smtClean="0"/>
              <a:pPr/>
              <a:t>‹#›</a:t>
            </a:fld>
            <a:endParaRPr lang="en-US"/>
          </a:p>
        </p:txBody>
      </p:sp>
      <p:grpSp>
        <p:nvGrpSpPr>
          <p:cNvPr id="8" name="Group 7"/>
          <p:cNvGrpSpPr/>
          <p:nvPr userDrawn="1"/>
        </p:nvGrpSpPr>
        <p:grpSpPr>
          <a:xfrm>
            <a:off x="0" y="3363120"/>
            <a:ext cx="8961120" cy="160048"/>
            <a:chOff x="0" y="1213996"/>
            <a:chExt cx="7863840" cy="160048"/>
          </a:xfrm>
        </p:grpSpPr>
        <p:cxnSp>
          <p:nvCxnSpPr>
            <p:cNvPr id="9" name="Straight Connector 8"/>
            <p:cNvCxnSpPr/>
            <p:nvPr/>
          </p:nvCxnSpPr>
          <p:spPr>
            <a:xfrm>
              <a:off x="0" y="1213996"/>
              <a:ext cx="7863840" cy="0"/>
            </a:xfrm>
            <a:prstGeom prst="line">
              <a:avLst/>
            </a:prstGeom>
            <a:ln w="85725">
              <a:gradFill flip="none" rotWithShape="1">
                <a:gsLst>
                  <a:gs pos="0">
                    <a:schemeClr val="accent2"/>
                  </a:gs>
                  <a:gs pos="53000">
                    <a:schemeClr val="accent2">
                      <a:lumMod val="40000"/>
                      <a:lumOff val="6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a:off x="0" y="1374044"/>
              <a:ext cx="7863840" cy="0"/>
            </a:xfrm>
            <a:prstGeom prst="line">
              <a:avLst/>
            </a:prstGeom>
            <a:ln w="85725">
              <a:gradFill flip="none" rotWithShape="1">
                <a:gsLst>
                  <a:gs pos="0">
                    <a:schemeClr val="accent6"/>
                  </a:gs>
                  <a:gs pos="53000">
                    <a:schemeClr val="accent6">
                      <a:lumMod val="60000"/>
                      <a:lumOff val="4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8091626" y="3022250"/>
            <a:ext cx="805994" cy="808740"/>
          </a:xfrm>
          <a:prstGeom prst="rect">
            <a:avLst/>
          </a:prstGeom>
        </p:spPr>
      </p:pic>
    </p:spTree>
    <p:extLst>
      <p:ext uri="{BB962C8B-B14F-4D97-AF65-F5344CB8AC3E}">
        <p14:creationId xmlns="" xmlns:p14="http://schemas.microsoft.com/office/powerpoint/2010/main" val="3792768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CE400C-2BB8-41FF-A554-04CC67061266}" type="datetime1">
              <a:rPr lang="en-US" smtClean="0"/>
              <a:pPr/>
              <a:t>7/15/2025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74051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5F2607-8D48-4CFF-B84C-E01B33905B5C}" type="datetime1">
              <a:rPr lang="en-US" smtClean="0"/>
              <a:pPr/>
              <a:t>7/15/2025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372282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21FF7-C821-4B89-A46A-F58AEE98BAF0}" type="datetime1">
              <a:rPr lang="en-US" smtClean="0"/>
              <a:pPr/>
              <a:t>7/15/2025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550731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1A0810-0D8C-4623-BC09-C40E9D325077}" type="datetime1">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87714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579154-60EF-45DA-A2A3-1CD04E6E182A}" type="datetime1">
              <a:rPr lang="en-US" smtClean="0"/>
              <a:pPr/>
              <a:t>7/15/2025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249192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816B6-D150-49A3-A263-77C17E40BD0B}" type="datetime1">
              <a:rPr lang="en-US" smtClean="0"/>
              <a:pPr/>
              <a:t>7/15/2025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A53C5-5DF4-46B6-93FB-1F989BF1F341}" type="slidenum">
              <a:rPr lang="en-US" smtClean="0"/>
              <a:pPr/>
              <a:t>‹#›</a:t>
            </a:fld>
            <a:endParaRPr lang="en-US"/>
          </a:p>
        </p:txBody>
      </p:sp>
    </p:spTree>
    <p:extLst>
      <p:ext uri="{BB962C8B-B14F-4D97-AF65-F5344CB8AC3E}">
        <p14:creationId xmlns="" xmlns:p14="http://schemas.microsoft.com/office/powerpoint/2010/main" val="8243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27577" y="528841"/>
            <a:ext cx="1845460" cy="1547658"/>
            <a:chOff x="80018" y="620688"/>
            <a:chExt cx="1622289" cy="1252272"/>
          </a:xfrm>
        </p:grpSpPr>
        <p:pic>
          <p:nvPicPr>
            <p:cNvPr id="6" name="Picture 5"/>
            <p:cNvPicPr>
              <a:picLocks noChangeAspect="1"/>
            </p:cNvPicPr>
            <p:nvPr/>
          </p:nvPicPr>
          <p:blipFill>
            <a:blip r:embed="rId2"/>
            <a:stretch>
              <a:fillRect/>
            </a:stretch>
          </p:blipFill>
          <p:spPr>
            <a:xfrm>
              <a:off x="465815" y="620688"/>
              <a:ext cx="850696" cy="1134261"/>
            </a:xfrm>
            <a:prstGeom prst="rect">
              <a:avLst/>
            </a:prstGeom>
          </p:spPr>
        </p:pic>
        <p:sp>
          <p:nvSpPr>
            <p:cNvPr id="7" name="TextBox 6"/>
            <p:cNvSpPr txBox="1"/>
            <p:nvPr/>
          </p:nvSpPr>
          <p:spPr>
            <a:xfrm>
              <a:off x="80018" y="1835966"/>
              <a:ext cx="1622289" cy="36994"/>
            </a:xfrm>
            <a:prstGeom prst="rect">
              <a:avLst/>
            </a:prstGeom>
            <a:noFill/>
          </p:spPr>
          <p:txBody>
            <a:bodyPr wrap="square" lIns="0" tIns="0" rIns="0" bIns="0" rtlCol="0">
              <a:noAutofit/>
            </a:bodyPr>
            <a:lstStyle/>
            <a:p>
              <a:pPr indent="-274320" algn="ctr">
                <a:spcAft>
                  <a:spcPts val="900"/>
                </a:spcAft>
              </a:pPr>
              <a:r>
                <a:rPr lang="en-US" sz="1400" b="1" dirty="0">
                  <a:latin typeface="Georgia" pitchFamily="18" charset="0"/>
                </a:rPr>
                <a:t>DBT Mission</a:t>
              </a:r>
              <a:br>
                <a:rPr lang="en-US" sz="1400" b="1" dirty="0">
                  <a:latin typeface="Georgia" pitchFamily="18" charset="0"/>
                </a:rPr>
              </a:br>
              <a:r>
                <a:rPr lang="en-US" sz="1400" b="1" dirty="0">
                  <a:latin typeface="Georgia" pitchFamily="18" charset="0"/>
                </a:rPr>
                <a:t>Cabinet Secretariat, Govt. of India</a:t>
              </a:r>
            </a:p>
          </p:txBody>
        </p:sp>
      </p:grpSp>
      <p:sp>
        <p:nvSpPr>
          <p:cNvPr id="9" name="TextBox 8"/>
          <p:cNvSpPr txBox="1"/>
          <p:nvPr/>
        </p:nvSpPr>
        <p:spPr>
          <a:xfrm>
            <a:off x="-1" y="3005672"/>
            <a:ext cx="9143999" cy="2123658"/>
          </a:xfrm>
          <a:prstGeom prst="rect">
            <a:avLst/>
          </a:prstGeom>
          <a:noFill/>
        </p:spPr>
        <p:txBody>
          <a:bodyPr wrap="square" rtlCol="0">
            <a:spAutoFit/>
          </a:bodyPr>
          <a:lstStyle/>
          <a:p>
            <a:pPr algn="ctr"/>
            <a:r>
              <a:rPr lang="en-US" sz="4000" b="1" dirty="0">
                <a:solidFill>
                  <a:schemeClr val="accent2">
                    <a:lumMod val="75000"/>
                  </a:schemeClr>
                </a:solidFill>
                <a:latin typeface="Georgia" panose="02040502050405020303" pitchFamily="18" charset="0"/>
              </a:rPr>
              <a:t>Direct Benefit Transfer Mission</a:t>
            </a:r>
          </a:p>
          <a:p>
            <a:pPr algn="ctr"/>
            <a:r>
              <a:rPr lang="en-US" sz="3200" b="1" dirty="0">
                <a:solidFill>
                  <a:schemeClr val="accent2">
                    <a:lumMod val="75000"/>
                  </a:schemeClr>
                </a:solidFill>
                <a:latin typeface="Georgia" panose="02040502050405020303" pitchFamily="18" charset="0"/>
              </a:rPr>
              <a:t>Cabinet Secretariat, </a:t>
            </a:r>
            <a:r>
              <a:rPr lang="en-US" sz="3200" b="1" dirty="0" err="1">
                <a:solidFill>
                  <a:schemeClr val="accent2">
                    <a:lumMod val="75000"/>
                  </a:schemeClr>
                </a:solidFill>
                <a:latin typeface="Georgia" panose="02040502050405020303" pitchFamily="18" charset="0"/>
              </a:rPr>
              <a:t>GoI</a:t>
            </a:r>
            <a:endParaRPr lang="en-US" sz="3200" b="1" dirty="0">
              <a:solidFill>
                <a:schemeClr val="accent2">
                  <a:lumMod val="75000"/>
                </a:schemeClr>
              </a:solidFill>
              <a:latin typeface="Georgia" panose="02040502050405020303" pitchFamily="18" charset="0"/>
            </a:endParaRPr>
          </a:p>
          <a:p>
            <a:pPr algn="ctr"/>
            <a:endParaRPr lang="en-US" sz="3200" b="1" dirty="0">
              <a:solidFill>
                <a:schemeClr val="accent2">
                  <a:lumMod val="75000"/>
                </a:schemeClr>
              </a:solidFill>
              <a:latin typeface="Georgia" panose="02040502050405020303" pitchFamily="18" charset="0"/>
            </a:endParaRPr>
          </a:p>
          <a:p>
            <a:pPr algn="ctr"/>
            <a:r>
              <a:rPr lang="en-US" sz="2800" b="1" dirty="0">
                <a:solidFill>
                  <a:schemeClr val="accent2">
                    <a:lumMod val="75000"/>
                  </a:schemeClr>
                </a:solidFill>
                <a:latin typeface="Georgia" panose="02040502050405020303" pitchFamily="18" charset="0"/>
              </a:rPr>
              <a:t>16</a:t>
            </a:r>
            <a:r>
              <a:rPr lang="en-US" sz="2800" b="1" baseline="30000" dirty="0">
                <a:solidFill>
                  <a:schemeClr val="accent2">
                    <a:lumMod val="75000"/>
                  </a:schemeClr>
                </a:solidFill>
                <a:latin typeface="Georgia" panose="02040502050405020303" pitchFamily="18" charset="0"/>
              </a:rPr>
              <a:t>th</a:t>
            </a:r>
            <a:r>
              <a:rPr lang="en-US" sz="2800" b="1" dirty="0">
                <a:solidFill>
                  <a:schemeClr val="accent2">
                    <a:lumMod val="75000"/>
                  </a:schemeClr>
                </a:solidFill>
                <a:latin typeface="Georgia" panose="02040502050405020303" pitchFamily="18" charset="0"/>
              </a:rPr>
              <a:t> -17</a:t>
            </a:r>
            <a:r>
              <a:rPr lang="en-US" sz="2800" b="1" baseline="30000" dirty="0">
                <a:solidFill>
                  <a:schemeClr val="accent2">
                    <a:lumMod val="75000"/>
                  </a:schemeClr>
                </a:solidFill>
                <a:latin typeface="Georgia" panose="02040502050405020303" pitchFamily="18" charset="0"/>
              </a:rPr>
              <a:t>th</a:t>
            </a:r>
            <a:r>
              <a:rPr lang="en-US" sz="2800" b="1" dirty="0">
                <a:solidFill>
                  <a:schemeClr val="accent2">
                    <a:lumMod val="75000"/>
                  </a:schemeClr>
                </a:solidFill>
                <a:latin typeface="Georgia" panose="02040502050405020303" pitchFamily="18" charset="0"/>
              </a:rPr>
              <a:t> July, 2025</a:t>
            </a:r>
            <a:endParaRPr lang="en-US" sz="2000" b="1" dirty="0">
              <a:solidFill>
                <a:schemeClr val="accent2">
                  <a:lumMod val="75000"/>
                </a:schemeClr>
              </a:solidFill>
              <a:latin typeface="Georgia" panose="02040502050405020303" pitchFamily="18" charset="0"/>
            </a:endParaRPr>
          </a:p>
        </p:txBody>
      </p:sp>
      <p:grpSp>
        <p:nvGrpSpPr>
          <p:cNvPr id="25" name="Group 24"/>
          <p:cNvGrpSpPr/>
          <p:nvPr/>
        </p:nvGrpSpPr>
        <p:grpSpPr>
          <a:xfrm>
            <a:off x="0" y="4341558"/>
            <a:ext cx="9144000" cy="176985"/>
            <a:chOff x="1280160" y="4915277"/>
            <a:chExt cx="7863840" cy="157654"/>
          </a:xfrm>
        </p:grpSpPr>
        <p:cxnSp>
          <p:nvCxnSpPr>
            <p:cNvPr id="22" name="Straight Connector 21"/>
            <p:cNvCxnSpPr/>
            <p:nvPr/>
          </p:nvCxnSpPr>
          <p:spPr>
            <a:xfrm>
              <a:off x="1280160" y="4915277"/>
              <a:ext cx="7863840" cy="0"/>
            </a:xfrm>
            <a:prstGeom prst="line">
              <a:avLst/>
            </a:prstGeom>
            <a:ln w="85725">
              <a:gradFill flip="none" rotWithShape="1">
                <a:gsLst>
                  <a:gs pos="0">
                    <a:schemeClr val="accent2"/>
                  </a:gs>
                  <a:gs pos="53000">
                    <a:schemeClr val="accent2">
                      <a:lumMod val="40000"/>
                      <a:lumOff val="6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1280160" y="5072931"/>
              <a:ext cx="7863840" cy="0"/>
            </a:xfrm>
            <a:prstGeom prst="line">
              <a:avLst/>
            </a:prstGeom>
            <a:ln w="85725">
              <a:gradFill flip="none" rotWithShape="1">
                <a:gsLst>
                  <a:gs pos="0">
                    <a:schemeClr val="accent6"/>
                  </a:gs>
                  <a:gs pos="53000">
                    <a:schemeClr val="accent6">
                      <a:lumMod val="60000"/>
                      <a:lumOff val="40000"/>
                    </a:schemeClr>
                  </a:gs>
                  <a:gs pos="100000">
                    <a:schemeClr val="bg1"/>
                  </a:gs>
                </a:gsLst>
                <a:lin ang="0" scaled="0"/>
                <a:tileRect/>
              </a:gradFill>
            </a:ln>
          </p:spPr>
          <p:style>
            <a:lnRef idx="3">
              <a:schemeClr val="accent2"/>
            </a:lnRef>
            <a:fillRef idx="0">
              <a:schemeClr val="accent2"/>
            </a:fillRef>
            <a:effectRef idx="2">
              <a:schemeClr val="accent2"/>
            </a:effectRef>
            <a:fontRef idx="minor">
              <a:schemeClr val="tx1"/>
            </a:fontRef>
          </p:style>
        </p:cxnSp>
      </p:grpSp>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35221" y="207954"/>
            <a:ext cx="2536155" cy="2544796"/>
          </a:xfrm>
          <a:prstGeom prst="rect">
            <a:avLst/>
          </a:prstGeom>
        </p:spPr>
      </p:pic>
    </p:spTree>
    <p:extLst>
      <p:ext uri="{BB962C8B-B14F-4D97-AF65-F5344CB8AC3E}">
        <p14:creationId xmlns="" xmlns:p14="http://schemas.microsoft.com/office/powerpoint/2010/main" val="1740248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5A59B-1527-4454-AE07-885B6C9C94B6}"/>
              </a:ext>
            </a:extLst>
          </p:cNvPr>
          <p:cNvSpPr>
            <a:spLocks noGrp="1"/>
          </p:cNvSpPr>
          <p:nvPr>
            <p:ph type="title"/>
          </p:nvPr>
        </p:nvSpPr>
        <p:spPr/>
        <p:txBody>
          <a:bodyPr/>
          <a:lstStyle/>
          <a:p>
            <a:r>
              <a:rPr lang="en-IN" dirty="0"/>
              <a:t>Types of DBT – In Kind</a:t>
            </a:r>
          </a:p>
        </p:txBody>
      </p:sp>
      <p:sp>
        <p:nvSpPr>
          <p:cNvPr id="4" name="Slide Number Placeholder 3">
            <a:extLst>
              <a:ext uri="{FF2B5EF4-FFF2-40B4-BE49-F238E27FC236}">
                <a16:creationId xmlns="" xmlns:a16="http://schemas.microsoft.com/office/drawing/2014/main" id="{54BB942C-B825-4457-9D6A-F7FDC85888E2}"/>
              </a:ext>
            </a:extLst>
          </p:cNvPr>
          <p:cNvSpPr>
            <a:spLocks noGrp="1"/>
          </p:cNvSpPr>
          <p:nvPr>
            <p:ph type="sldNum" sz="quarter" idx="12"/>
          </p:nvPr>
        </p:nvSpPr>
        <p:spPr/>
        <p:txBody>
          <a:bodyPr/>
          <a:lstStyle/>
          <a:p>
            <a:fld id="{CC3A53C5-5DF4-46B6-93FB-1F989BF1F341}" type="slidenum">
              <a:rPr lang="en-US" smtClean="0"/>
              <a:pPr/>
              <a:t>10</a:t>
            </a:fld>
            <a:endParaRPr lang="en-US"/>
          </a:p>
        </p:txBody>
      </p:sp>
      <p:grpSp>
        <p:nvGrpSpPr>
          <p:cNvPr id="25" name="Group 24">
            <a:extLst>
              <a:ext uri="{FF2B5EF4-FFF2-40B4-BE49-F238E27FC236}">
                <a16:creationId xmlns="" xmlns:a16="http://schemas.microsoft.com/office/drawing/2014/main" id="{B6E0AC0F-3E9A-410C-A441-ACAF9402A136}"/>
              </a:ext>
            </a:extLst>
          </p:cNvPr>
          <p:cNvGrpSpPr/>
          <p:nvPr/>
        </p:nvGrpSpPr>
        <p:grpSpPr>
          <a:xfrm>
            <a:off x="505093" y="1440069"/>
            <a:ext cx="3704693" cy="3978025"/>
            <a:chOff x="384000" y="1422651"/>
            <a:chExt cx="5793927" cy="5286759"/>
          </a:xfrm>
        </p:grpSpPr>
        <p:pic>
          <p:nvPicPr>
            <p:cNvPr id="26" name="Picture 25">
              <a:extLst>
                <a:ext uri="{FF2B5EF4-FFF2-40B4-BE49-F238E27FC236}">
                  <a16:creationId xmlns="" xmlns:a16="http://schemas.microsoft.com/office/drawing/2014/main" id="{C762E7A1-8031-47FB-841B-DF4EF7DDC0F0}"/>
                </a:ext>
              </a:extLst>
            </p:cNvPr>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1114891" y="3103172"/>
              <a:ext cx="3558155" cy="3606238"/>
            </a:xfrm>
            <a:prstGeom prst="rect">
              <a:avLst/>
            </a:prstGeom>
          </p:spPr>
        </p:pic>
        <p:sp>
          <p:nvSpPr>
            <p:cNvPr id="27" name="Content Placeholder 2">
              <a:extLst>
                <a:ext uri="{FF2B5EF4-FFF2-40B4-BE49-F238E27FC236}">
                  <a16:creationId xmlns="" xmlns:a16="http://schemas.microsoft.com/office/drawing/2014/main" id="{5017C792-600E-43D1-84B4-30DEF9BA2BCF}"/>
                </a:ext>
              </a:extLst>
            </p:cNvPr>
            <p:cNvSpPr txBox="1">
              <a:spLocks/>
            </p:cNvSpPr>
            <p:nvPr/>
          </p:nvSpPr>
          <p:spPr>
            <a:xfrm>
              <a:off x="384000" y="1422651"/>
              <a:ext cx="5793927" cy="1440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0000"/>
                </a:lnSpc>
                <a:spcBef>
                  <a:spcPts val="0"/>
                </a:spcBef>
                <a:spcAft>
                  <a:spcPts val="600"/>
                </a:spcAft>
              </a:pPr>
              <a:r>
                <a:rPr lang="en-US" sz="1600" dirty="0">
                  <a:latin typeface="Calibri" panose="020F0502020204030204" pitchFamily="34" charset="0"/>
                  <a:cs typeface="Calibri" panose="020F0502020204030204" pitchFamily="34" charset="0"/>
                </a:rPr>
                <a:t>In-kind transfers are benefits the government provides to targeted, identified and Aadhaar authenticated  beneficiaries  in the form of goods and services</a:t>
              </a:r>
            </a:p>
          </p:txBody>
        </p:sp>
      </p:grpSp>
      <p:sp>
        <p:nvSpPr>
          <p:cNvPr id="28" name="Rectangle 27">
            <a:extLst>
              <a:ext uri="{FF2B5EF4-FFF2-40B4-BE49-F238E27FC236}">
                <a16:creationId xmlns="" xmlns:a16="http://schemas.microsoft.com/office/drawing/2014/main" id="{811DD06E-3831-4FC6-B615-E8FDBD23E609}"/>
              </a:ext>
            </a:extLst>
          </p:cNvPr>
          <p:cNvSpPr/>
          <p:nvPr/>
        </p:nvSpPr>
        <p:spPr>
          <a:xfrm>
            <a:off x="4461786" y="1528335"/>
            <a:ext cx="4512898" cy="4640912"/>
          </a:xfrm>
          <a:prstGeom prst="rect">
            <a:avLst/>
          </a:prstGeom>
          <a:no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9" name="Content Placeholder 2">
            <a:extLst>
              <a:ext uri="{FF2B5EF4-FFF2-40B4-BE49-F238E27FC236}">
                <a16:creationId xmlns="" xmlns:a16="http://schemas.microsoft.com/office/drawing/2014/main" id="{8853C413-6E62-468B-9F10-399B1227293E}"/>
              </a:ext>
            </a:extLst>
          </p:cNvPr>
          <p:cNvSpPr txBox="1">
            <a:spLocks/>
          </p:cNvSpPr>
          <p:nvPr/>
        </p:nvSpPr>
        <p:spPr>
          <a:xfrm>
            <a:off x="5212886" y="5609109"/>
            <a:ext cx="3420053" cy="413211"/>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rgbClr val="F57D23"/>
                </a:solidFill>
                <a:latin typeface="Calibri" panose="020F0502020204030204" pitchFamily="34" charset="0"/>
                <a:cs typeface="Calibri" panose="020F0502020204030204" pitchFamily="34" charset="0"/>
              </a:rPr>
              <a:t>Training &amp; Skill Development</a:t>
            </a:r>
          </a:p>
        </p:txBody>
      </p:sp>
      <p:sp>
        <p:nvSpPr>
          <p:cNvPr id="30" name="Content Placeholder 2">
            <a:extLst>
              <a:ext uri="{FF2B5EF4-FFF2-40B4-BE49-F238E27FC236}">
                <a16:creationId xmlns="" xmlns:a16="http://schemas.microsoft.com/office/drawing/2014/main" id="{9282FFC8-F69C-4FDF-91B9-9246E110F01C}"/>
              </a:ext>
            </a:extLst>
          </p:cNvPr>
          <p:cNvSpPr txBox="1">
            <a:spLocks/>
          </p:cNvSpPr>
          <p:nvPr/>
        </p:nvSpPr>
        <p:spPr>
          <a:xfrm>
            <a:off x="5212886" y="3351921"/>
            <a:ext cx="3420053" cy="684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rgbClr val="F57D23"/>
                </a:solidFill>
                <a:latin typeface="Calibri" panose="020F0502020204030204" pitchFamily="34" charset="0"/>
                <a:cs typeface="Calibri" panose="020F0502020204030204" pitchFamily="34" charset="0"/>
              </a:rPr>
              <a:t>Delivery of In-kind subsidies</a:t>
            </a:r>
            <a:r>
              <a:rPr lang="en-US" sz="2000" b="1" dirty="0">
                <a:solidFill>
                  <a:srgbClr val="056937"/>
                </a:solidFill>
                <a:latin typeface="Calibri" panose="020F0502020204030204" pitchFamily="34" charset="0"/>
                <a:cs typeface="Calibri" panose="020F0502020204030204" pitchFamily="34" charset="0"/>
              </a:rPr>
              <a:t/>
            </a:r>
            <a:br>
              <a:rPr lang="en-US" sz="2000" b="1" dirty="0">
                <a:solidFill>
                  <a:srgbClr val="056937"/>
                </a:solidFill>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t>
            </a:r>
            <a:r>
              <a:rPr lang="en-US" sz="1600" dirty="0" err="1">
                <a:latin typeface="Calibri" panose="020F0502020204030204" pitchFamily="34" charset="0"/>
                <a:cs typeface="Calibri" panose="020F0502020204030204" pitchFamily="34" charset="0"/>
              </a:rPr>
              <a:t>Eg.</a:t>
            </a:r>
            <a:r>
              <a:rPr lang="en-US" sz="1600" dirty="0">
                <a:latin typeface="Calibri" panose="020F0502020204030204" pitchFamily="34" charset="0"/>
                <a:cs typeface="Calibri" panose="020F0502020204030204" pitchFamily="34" charset="0"/>
              </a:rPr>
              <a:t> food, fertilizer etc.)</a:t>
            </a:r>
            <a:endParaRPr lang="en-US" sz="2000" dirty="0">
              <a:latin typeface="Calibri" panose="020F0502020204030204" pitchFamily="34" charset="0"/>
              <a:cs typeface="Calibri" panose="020F0502020204030204" pitchFamily="34" charset="0"/>
            </a:endParaRPr>
          </a:p>
        </p:txBody>
      </p:sp>
      <p:grpSp>
        <p:nvGrpSpPr>
          <p:cNvPr id="31" name="Group 30">
            <a:extLst>
              <a:ext uri="{FF2B5EF4-FFF2-40B4-BE49-F238E27FC236}">
                <a16:creationId xmlns="" xmlns:a16="http://schemas.microsoft.com/office/drawing/2014/main" id="{45B85098-0898-4567-896C-6840C3960369}"/>
              </a:ext>
            </a:extLst>
          </p:cNvPr>
          <p:cNvGrpSpPr/>
          <p:nvPr/>
        </p:nvGrpSpPr>
        <p:grpSpPr>
          <a:xfrm>
            <a:off x="5548449" y="4157288"/>
            <a:ext cx="2304000" cy="1386542"/>
            <a:chOff x="8122226" y="3888316"/>
            <a:chExt cx="2304000" cy="1386542"/>
          </a:xfrm>
        </p:grpSpPr>
        <p:pic>
          <p:nvPicPr>
            <p:cNvPr id="32" name="Picture 31">
              <a:extLst>
                <a:ext uri="{FF2B5EF4-FFF2-40B4-BE49-F238E27FC236}">
                  <a16:creationId xmlns="" xmlns:a16="http://schemas.microsoft.com/office/drawing/2014/main" id="{F91B30BD-D7A2-4154-A2F8-DAF85CA8DC4D}"/>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8374226" y="3888316"/>
              <a:ext cx="1800000" cy="1365904"/>
            </a:xfrm>
            <a:prstGeom prst="rect">
              <a:avLst/>
            </a:prstGeom>
          </p:spPr>
        </p:pic>
        <p:sp>
          <p:nvSpPr>
            <p:cNvPr id="33" name="Oval 32">
              <a:extLst>
                <a:ext uri="{FF2B5EF4-FFF2-40B4-BE49-F238E27FC236}">
                  <a16:creationId xmlns="" xmlns:a16="http://schemas.microsoft.com/office/drawing/2014/main" id="{B54D6C54-9850-4C00-9D82-4889F18BACA0}"/>
                </a:ext>
              </a:extLst>
            </p:cNvPr>
            <p:cNvSpPr/>
            <p:nvPr/>
          </p:nvSpPr>
          <p:spPr>
            <a:xfrm>
              <a:off x="8122226" y="5172076"/>
              <a:ext cx="2304000" cy="102782"/>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4" name="Group 33">
            <a:extLst>
              <a:ext uri="{FF2B5EF4-FFF2-40B4-BE49-F238E27FC236}">
                <a16:creationId xmlns="" xmlns:a16="http://schemas.microsoft.com/office/drawing/2014/main" id="{83234DBC-0180-4D0F-A9CD-867A2DBDE2E5}"/>
              </a:ext>
            </a:extLst>
          </p:cNvPr>
          <p:cNvGrpSpPr/>
          <p:nvPr/>
        </p:nvGrpSpPr>
        <p:grpSpPr>
          <a:xfrm>
            <a:off x="5770330" y="1508439"/>
            <a:ext cx="2118067" cy="369332"/>
            <a:chOff x="7543212" y="1279839"/>
            <a:chExt cx="2118067" cy="369332"/>
          </a:xfrm>
        </p:grpSpPr>
        <p:sp>
          <p:nvSpPr>
            <p:cNvPr id="35" name="Rectangle: Top Corners Rounded 34">
              <a:extLst>
                <a:ext uri="{FF2B5EF4-FFF2-40B4-BE49-F238E27FC236}">
                  <a16:creationId xmlns="" xmlns:a16="http://schemas.microsoft.com/office/drawing/2014/main" id="{583A285F-9B0A-4B4C-BF6A-975D824741A6}"/>
                </a:ext>
              </a:extLst>
            </p:cNvPr>
            <p:cNvSpPr/>
            <p:nvPr/>
          </p:nvSpPr>
          <p:spPr>
            <a:xfrm rot="10800000">
              <a:off x="7543212" y="1289171"/>
              <a:ext cx="2118067" cy="360000"/>
            </a:xfrm>
            <a:prstGeom prst="round2SameRect">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TextBox 35">
              <a:extLst>
                <a:ext uri="{FF2B5EF4-FFF2-40B4-BE49-F238E27FC236}">
                  <a16:creationId xmlns="" xmlns:a16="http://schemas.microsoft.com/office/drawing/2014/main" id="{C6F9B49C-FF57-4403-82E9-BF7367EC8689}"/>
                </a:ext>
              </a:extLst>
            </p:cNvPr>
            <p:cNvSpPr txBox="1"/>
            <p:nvPr/>
          </p:nvSpPr>
          <p:spPr>
            <a:xfrm>
              <a:off x="7644302" y="1279839"/>
              <a:ext cx="1915886" cy="369332"/>
            </a:xfrm>
            <a:prstGeom prst="rect">
              <a:avLst/>
            </a:prstGeom>
            <a:noFill/>
          </p:spPr>
          <p:txBody>
            <a:bodyPr wrap="square">
              <a:spAutoFit/>
            </a:bodyPr>
            <a:lstStyle/>
            <a:p>
              <a:pPr algn="ctr">
                <a:lnSpc>
                  <a:spcPct val="100000"/>
                </a:lnSpc>
                <a:spcBef>
                  <a:spcPts val="0"/>
                </a:spcBef>
                <a:spcAft>
                  <a:spcPts val="600"/>
                </a:spcAft>
              </a:pPr>
              <a:r>
                <a:rPr lang="en-US" sz="1800" b="1" dirty="0">
                  <a:solidFill>
                    <a:schemeClr val="bg1"/>
                  </a:solidFill>
                  <a:latin typeface="Calibri" panose="020F0502020204030204" pitchFamily="34" charset="0"/>
                  <a:cs typeface="Calibri" panose="020F0502020204030204" pitchFamily="34" charset="0"/>
                </a:rPr>
                <a:t>Examples</a:t>
              </a:r>
            </a:p>
          </p:txBody>
        </p:sp>
      </p:grpSp>
      <p:grpSp>
        <p:nvGrpSpPr>
          <p:cNvPr id="37" name="Group 36">
            <a:extLst>
              <a:ext uri="{FF2B5EF4-FFF2-40B4-BE49-F238E27FC236}">
                <a16:creationId xmlns="" xmlns:a16="http://schemas.microsoft.com/office/drawing/2014/main" id="{3EAC407F-8760-4C14-BA4B-616C90C06790}"/>
              </a:ext>
            </a:extLst>
          </p:cNvPr>
          <p:cNvGrpSpPr/>
          <p:nvPr/>
        </p:nvGrpSpPr>
        <p:grpSpPr>
          <a:xfrm>
            <a:off x="5180431" y="1961494"/>
            <a:ext cx="3576536" cy="1260000"/>
            <a:chOff x="7485958" y="1719315"/>
            <a:chExt cx="3576536" cy="1260000"/>
          </a:xfrm>
        </p:grpSpPr>
        <p:sp>
          <p:nvSpPr>
            <p:cNvPr id="38" name="Oval 37">
              <a:extLst>
                <a:ext uri="{FF2B5EF4-FFF2-40B4-BE49-F238E27FC236}">
                  <a16:creationId xmlns="" xmlns:a16="http://schemas.microsoft.com/office/drawing/2014/main" id="{B456550C-0F18-4E02-86B6-A72948B62D5C}"/>
                </a:ext>
              </a:extLst>
            </p:cNvPr>
            <p:cNvSpPr/>
            <p:nvPr/>
          </p:nvSpPr>
          <p:spPr>
            <a:xfrm>
              <a:off x="7485958" y="2857435"/>
              <a:ext cx="3576536" cy="102686"/>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9" name="Picture 38">
              <a:extLst>
                <a:ext uri="{FF2B5EF4-FFF2-40B4-BE49-F238E27FC236}">
                  <a16:creationId xmlns="" xmlns:a16="http://schemas.microsoft.com/office/drawing/2014/main" id="{876EC561-F5B5-4C51-B2E5-1DF995E0487D}"/>
                </a:ext>
              </a:extLst>
            </p:cNvPr>
            <p:cNvPicPr>
              <a:picLocks noChangeAspect="1"/>
            </p:cNvPicPr>
            <p:nvPr/>
          </p:nvPicPr>
          <p:blipFill>
            <a:blip r:embed="rId4" cstate="print">
              <a:extLst>
                <a:ext uri="{28A0092B-C50C-407E-A947-70E740481C1C}">
                  <a14:useLocalDpi xmlns="" xmlns:a14="http://schemas.microsoft.com/office/drawing/2010/main"/>
                </a:ext>
              </a:extLst>
            </a:blip>
            <a:stretch>
              <a:fillRect/>
            </a:stretch>
          </p:blipFill>
          <p:spPr>
            <a:xfrm>
              <a:off x="8280615" y="1719315"/>
              <a:ext cx="1987222" cy="1260000"/>
            </a:xfrm>
            <a:prstGeom prst="rect">
              <a:avLst/>
            </a:prstGeom>
          </p:spPr>
        </p:pic>
      </p:grpSp>
    </p:spTree>
    <p:extLst>
      <p:ext uri="{BB962C8B-B14F-4D97-AF65-F5344CB8AC3E}">
        <p14:creationId xmlns="" xmlns:p14="http://schemas.microsoft.com/office/powerpoint/2010/main" val="235423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5D0EEB-AE10-447D-96E7-CAE757BDECB0}"/>
              </a:ext>
            </a:extLst>
          </p:cNvPr>
          <p:cNvSpPr>
            <a:spLocks noGrp="1"/>
          </p:cNvSpPr>
          <p:nvPr>
            <p:ph type="title"/>
          </p:nvPr>
        </p:nvSpPr>
        <p:spPr>
          <a:xfrm>
            <a:off x="167629" y="143907"/>
            <a:ext cx="8825218" cy="785001"/>
          </a:xfrm>
        </p:spPr>
        <p:txBody>
          <a:bodyPr/>
          <a:lstStyle/>
          <a:p>
            <a:r>
              <a:rPr lang="en-IN" sz="2400" dirty="0"/>
              <a:t>How to identify a DBT Scheme ?</a:t>
            </a:r>
          </a:p>
        </p:txBody>
      </p:sp>
      <p:sp>
        <p:nvSpPr>
          <p:cNvPr id="3" name="Content Placeholder 2">
            <a:extLst>
              <a:ext uri="{FF2B5EF4-FFF2-40B4-BE49-F238E27FC236}">
                <a16:creationId xmlns="" xmlns:a16="http://schemas.microsoft.com/office/drawing/2014/main" id="{C5530347-EE99-4DC2-9678-9E2FA4373588}"/>
              </a:ext>
            </a:extLst>
          </p:cNvPr>
          <p:cNvSpPr>
            <a:spLocks noGrp="1"/>
          </p:cNvSpPr>
          <p:nvPr>
            <p:ph idx="1"/>
          </p:nvPr>
        </p:nvSpPr>
        <p:spPr>
          <a:xfrm>
            <a:off x="300550" y="1660311"/>
            <a:ext cx="8601099" cy="4341813"/>
          </a:xfrm>
        </p:spPr>
        <p:txBody>
          <a:bodyPr>
            <a:normAutofit fontScale="92500" lnSpcReduction="10000"/>
          </a:bodyPr>
          <a:lstStyle/>
          <a:p>
            <a:pPr algn="just"/>
            <a:r>
              <a:rPr lang="en-US" sz="2000" dirty="0">
                <a:latin typeface="Georgia" panose="02040502050405020303" pitchFamily="18" charset="0"/>
              </a:rPr>
              <a:t>If it is funded from Consolidated Fund of States (except in Section 4(4)(b)(ii) and 4(7)).</a:t>
            </a:r>
          </a:p>
          <a:p>
            <a:pPr algn="just"/>
            <a:endParaRPr lang="en-US" sz="2000" dirty="0">
              <a:latin typeface="Georgia" panose="02040502050405020303" pitchFamily="18" charset="0"/>
            </a:endParaRPr>
          </a:p>
          <a:p>
            <a:pPr algn="just"/>
            <a:r>
              <a:rPr lang="en-US" sz="2000" dirty="0">
                <a:latin typeface="Georgia" panose="02040502050405020303" pitchFamily="18" charset="0"/>
              </a:rPr>
              <a:t>If benefit (Cash or In-Kind) is given to individual beneficiary or group of beneficiaries (Ref.: Section 2(f) of Aadhaar Act).</a:t>
            </a:r>
          </a:p>
          <a:p>
            <a:pPr algn="just"/>
            <a:endParaRPr lang="en-US" sz="2000" dirty="0">
              <a:latin typeface="Georgia" panose="02040502050405020303" pitchFamily="18" charset="0"/>
            </a:endParaRPr>
          </a:p>
          <a:p>
            <a:pPr algn="just"/>
            <a:r>
              <a:rPr lang="en-US" sz="2000" dirty="0">
                <a:latin typeface="Georgia" panose="02040502050405020303" pitchFamily="18" charset="0"/>
              </a:rPr>
              <a:t>If the Scheme can be notified under Aadhaar Act (Section 7 </a:t>
            </a:r>
            <a:r>
              <a:rPr lang="en-US" sz="2000" u="sng" dirty="0">
                <a:latin typeface="Georgia" panose="02040502050405020303" pitchFamily="18" charset="0"/>
              </a:rPr>
              <a:t>or</a:t>
            </a:r>
            <a:r>
              <a:rPr lang="en-US" sz="2000" dirty="0">
                <a:latin typeface="Georgia" panose="02040502050405020303" pitchFamily="18" charset="0"/>
              </a:rPr>
              <a:t> 4(4)(b)(ii) </a:t>
            </a:r>
            <a:r>
              <a:rPr lang="en-US" sz="2000" u="sng" dirty="0">
                <a:latin typeface="Georgia" panose="02040502050405020303" pitchFamily="18" charset="0"/>
              </a:rPr>
              <a:t>or</a:t>
            </a:r>
            <a:r>
              <a:rPr lang="en-US" sz="2000" dirty="0">
                <a:latin typeface="Georgia" panose="02040502050405020303" pitchFamily="18" charset="0"/>
              </a:rPr>
              <a:t> 4(7).</a:t>
            </a:r>
          </a:p>
          <a:p>
            <a:pPr algn="just"/>
            <a:endParaRPr lang="en-US" sz="2000" dirty="0">
              <a:latin typeface="Georgia" panose="02040502050405020303" pitchFamily="18" charset="0"/>
            </a:endParaRPr>
          </a:p>
          <a:p>
            <a:pPr algn="just"/>
            <a:r>
              <a:rPr lang="en-US" sz="2000" dirty="0">
                <a:latin typeface="Georgia" panose="02040502050405020303" pitchFamily="18" charset="0"/>
              </a:rPr>
              <a:t>If cash benefit can be directly transferred to bank account of the beneficiaries. </a:t>
            </a:r>
          </a:p>
          <a:p>
            <a:pPr algn="just"/>
            <a:endParaRPr lang="en-US" sz="2000" dirty="0">
              <a:latin typeface="Georgia" panose="02040502050405020303" pitchFamily="18" charset="0"/>
            </a:endParaRPr>
          </a:p>
          <a:p>
            <a:pPr algn="just"/>
            <a:r>
              <a:rPr lang="en-US" sz="2000" dirty="0">
                <a:latin typeface="Georgia" panose="02040502050405020303" pitchFamily="18" charset="0"/>
              </a:rPr>
              <a:t>If In-Kind benefit can be transferred after Aadhaar Authentication.</a:t>
            </a:r>
          </a:p>
          <a:p>
            <a:pPr marL="0" indent="0" algn="just">
              <a:buNone/>
            </a:pPr>
            <a:endParaRPr lang="en-US" sz="2000" dirty="0">
              <a:latin typeface="Georgia" panose="02040502050405020303" pitchFamily="18" charset="0"/>
            </a:endParaRPr>
          </a:p>
          <a:p>
            <a:pPr algn="just"/>
            <a:endParaRPr lang="en-US" sz="2000" dirty="0">
              <a:latin typeface="Georgia" panose="02040502050405020303" pitchFamily="18" charset="0"/>
            </a:endParaRPr>
          </a:p>
        </p:txBody>
      </p:sp>
      <p:sp>
        <p:nvSpPr>
          <p:cNvPr id="4" name="Slide Number Placeholder 3">
            <a:extLst>
              <a:ext uri="{FF2B5EF4-FFF2-40B4-BE49-F238E27FC236}">
                <a16:creationId xmlns="" xmlns:a16="http://schemas.microsoft.com/office/drawing/2014/main" id="{C4D8E3E4-404D-4D2E-AFD4-194661074EFD}"/>
              </a:ext>
            </a:extLst>
          </p:cNvPr>
          <p:cNvSpPr>
            <a:spLocks noGrp="1"/>
          </p:cNvSpPr>
          <p:nvPr>
            <p:ph type="sldNum" sz="quarter" idx="12"/>
          </p:nvPr>
        </p:nvSpPr>
        <p:spPr/>
        <p:txBody>
          <a:bodyPr/>
          <a:lstStyle/>
          <a:p>
            <a:fld id="{CC3A53C5-5DF4-46B6-93FB-1F989BF1F341}" type="slidenum">
              <a:rPr lang="en-US" smtClean="0"/>
              <a:pPr/>
              <a:t>11</a:t>
            </a:fld>
            <a:endParaRPr lang="en-US"/>
          </a:p>
        </p:txBody>
      </p:sp>
    </p:spTree>
    <p:extLst>
      <p:ext uri="{BB962C8B-B14F-4D97-AF65-F5344CB8AC3E}">
        <p14:creationId xmlns="" xmlns:p14="http://schemas.microsoft.com/office/powerpoint/2010/main" val="2784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44DBB1-E906-4C56-A1CA-313A3E7EF638}"/>
              </a:ext>
            </a:extLst>
          </p:cNvPr>
          <p:cNvSpPr>
            <a:spLocks noGrp="1"/>
          </p:cNvSpPr>
          <p:nvPr>
            <p:ph type="title"/>
          </p:nvPr>
        </p:nvSpPr>
        <p:spPr/>
        <p:txBody>
          <a:bodyPr/>
          <a:lstStyle/>
          <a:p>
            <a:r>
              <a:rPr lang="en-IN" dirty="0"/>
              <a:t>End To End Digitization</a:t>
            </a:r>
          </a:p>
        </p:txBody>
      </p:sp>
      <p:sp>
        <p:nvSpPr>
          <p:cNvPr id="4" name="Slide Number Placeholder 3">
            <a:extLst>
              <a:ext uri="{FF2B5EF4-FFF2-40B4-BE49-F238E27FC236}">
                <a16:creationId xmlns="" xmlns:a16="http://schemas.microsoft.com/office/drawing/2014/main" id="{00919528-0E54-48B4-9AE8-7058AF7D4796}"/>
              </a:ext>
            </a:extLst>
          </p:cNvPr>
          <p:cNvSpPr>
            <a:spLocks noGrp="1"/>
          </p:cNvSpPr>
          <p:nvPr>
            <p:ph type="sldNum" sz="quarter" idx="12"/>
          </p:nvPr>
        </p:nvSpPr>
        <p:spPr/>
        <p:txBody>
          <a:bodyPr/>
          <a:lstStyle/>
          <a:p>
            <a:fld id="{CC3A53C5-5DF4-46B6-93FB-1F989BF1F341}" type="slidenum">
              <a:rPr lang="en-US" smtClean="0"/>
              <a:pPr/>
              <a:t>12</a:t>
            </a:fld>
            <a:endParaRPr lang="en-US"/>
          </a:p>
        </p:txBody>
      </p:sp>
      <p:grpSp>
        <p:nvGrpSpPr>
          <p:cNvPr id="5" name="Group 12">
            <a:extLst>
              <a:ext uri="{FF2B5EF4-FFF2-40B4-BE49-F238E27FC236}">
                <a16:creationId xmlns="" xmlns:a16="http://schemas.microsoft.com/office/drawing/2014/main" id="{32E29EC6-D785-469D-AB07-A18BA9070064}"/>
              </a:ext>
            </a:extLst>
          </p:cNvPr>
          <p:cNvGrpSpPr/>
          <p:nvPr/>
        </p:nvGrpSpPr>
        <p:grpSpPr>
          <a:xfrm>
            <a:off x="243460" y="1601125"/>
            <a:ext cx="8425923" cy="4930249"/>
            <a:chOff x="640465" y="1529936"/>
            <a:chExt cx="8425923" cy="4930249"/>
          </a:xfrm>
        </p:grpSpPr>
        <p:graphicFrame>
          <p:nvGraphicFramePr>
            <p:cNvPr id="6" name="Diagram 5">
              <a:extLst>
                <a:ext uri="{FF2B5EF4-FFF2-40B4-BE49-F238E27FC236}">
                  <a16:creationId xmlns="" xmlns:a16="http://schemas.microsoft.com/office/drawing/2014/main" id="{9E404130-2D14-4D6C-A070-AF45CE227925}"/>
                </a:ext>
              </a:extLst>
            </p:cNvPr>
            <p:cNvGraphicFramePr/>
            <p:nvPr/>
          </p:nvGraphicFramePr>
          <p:xfrm>
            <a:off x="640465" y="2810576"/>
            <a:ext cx="8012645" cy="3649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10">
              <a:extLst>
                <a:ext uri="{FF2B5EF4-FFF2-40B4-BE49-F238E27FC236}">
                  <a16:creationId xmlns="" xmlns:a16="http://schemas.microsoft.com/office/drawing/2014/main" id="{66E254CB-FC80-4CDA-A3E6-3587F4B7DFBC}"/>
                </a:ext>
              </a:extLst>
            </p:cNvPr>
            <p:cNvGrpSpPr/>
            <p:nvPr/>
          </p:nvGrpSpPr>
          <p:grpSpPr>
            <a:xfrm>
              <a:off x="834792" y="1529936"/>
              <a:ext cx="8231596" cy="400110"/>
              <a:chOff x="863667" y="1963061"/>
              <a:chExt cx="8231596" cy="400110"/>
            </a:xfrm>
          </p:grpSpPr>
          <p:sp>
            <p:nvSpPr>
              <p:cNvPr id="9" name="TextBox 8">
                <a:extLst>
                  <a:ext uri="{FF2B5EF4-FFF2-40B4-BE49-F238E27FC236}">
                    <a16:creationId xmlns="" xmlns:a16="http://schemas.microsoft.com/office/drawing/2014/main" id="{89D3E81D-82EA-4BE1-BA0C-D5BFDD37370E}"/>
                  </a:ext>
                </a:extLst>
              </p:cNvPr>
              <p:cNvSpPr txBox="1"/>
              <p:nvPr/>
            </p:nvSpPr>
            <p:spPr>
              <a:xfrm>
                <a:off x="863667" y="1963061"/>
                <a:ext cx="1934711" cy="400110"/>
              </a:xfrm>
              <a:prstGeom prst="rect">
                <a:avLst/>
              </a:prstGeom>
              <a:noFill/>
            </p:spPr>
            <p:txBody>
              <a:bodyPr wrap="square" rtlCol="0">
                <a:spAutoFit/>
              </a:bodyPr>
              <a:lstStyle/>
              <a:p>
                <a:pPr algn="ctr"/>
                <a:r>
                  <a:rPr lang="en-IN" sz="2000" b="1" i="1" dirty="0"/>
                  <a:t>Application</a:t>
                </a:r>
              </a:p>
            </p:txBody>
          </p:sp>
          <p:sp>
            <p:nvSpPr>
              <p:cNvPr id="10" name="TextBox 9">
                <a:extLst>
                  <a:ext uri="{FF2B5EF4-FFF2-40B4-BE49-F238E27FC236}">
                    <a16:creationId xmlns="" xmlns:a16="http://schemas.microsoft.com/office/drawing/2014/main" id="{EE37A191-3E9E-4DC2-B183-55E74AE8AA41}"/>
                  </a:ext>
                </a:extLst>
              </p:cNvPr>
              <p:cNvSpPr txBox="1"/>
              <p:nvPr/>
            </p:nvSpPr>
            <p:spPr>
              <a:xfrm>
                <a:off x="3601053" y="1963061"/>
                <a:ext cx="1934711" cy="400110"/>
              </a:xfrm>
              <a:prstGeom prst="rect">
                <a:avLst/>
              </a:prstGeom>
              <a:noFill/>
            </p:spPr>
            <p:txBody>
              <a:bodyPr wrap="square" rtlCol="0">
                <a:spAutoFit/>
              </a:bodyPr>
              <a:lstStyle/>
              <a:p>
                <a:pPr algn="ctr"/>
                <a:r>
                  <a:rPr lang="en-IN" sz="2000" b="1" i="1" dirty="0"/>
                  <a:t>Processing</a:t>
                </a:r>
              </a:p>
            </p:txBody>
          </p:sp>
          <p:sp>
            <p:nvSpPr>
              <p:cNvPr id="11" name="TextBox 10">
                <a:extLst>
                  <a:ext uri="{FF2B5EF4-FFF2-40B4-BE49-F238E27FC236}">
                    <a16:creationId xmlns="" xmlns:a16="http://schemas.microsoft.com/office/drawing/2014/main" id="{F4CD3E67-B006-4280-8C81-2051D60DB1DD}"/>
                  </a:ext>
                </a:extLst>
              </p:cNvPr>
              <p:cNvSpPr txBox="1"/>
              <p:nvPr/>
            </p:nvSpPr>
            <p:spPr>
              <a:xfrm>
                <a:off x="6506648" y="1963061"/>
                <a:ext cx="2588615" cy="400110"/>
              </a:xfrm>
              <a:prstGeom prst="rect">
                <a:avLst/>
              </a:prstGeom>
              <a:noFill/>
            </p:spPr>
            <p:txBody>
              <a:bodyPr wrap="square" rtlCol="0">
                <a:spAutoFit/>
              </a:bodyPr>
              <a:lstStyle/>
              <a:p>
                <a:pPr algn="ctr"/>
                <a:r>
                  <a:rPr lang="en-IN" sz="2000" b="1" i="1" dirty="0"/>
                  <a:t>Benefit Delivery</a:t>
                </a:r>
              </a:p>
            </p:txBody>
          </p:sp>
        </p:grpSp>
        <p:pic>
          <p:nvPicPr>
            <p:cNvPr id="8" name="Picture 4" descr="Biometric Security, aadhaar biometric, Best Biometric Attendance, aadhaar biometric attendance, Biometric, aadhar based biometric, Biometric Access Control, biometric access machine">
              <a:extLst>
                <a:ext uri="{FF2B5EF4-FFF2-40B4-BE49-F238E27FC236}">
                  <a16:creationId xmlns="" xmlns:a16="http://schemas.microsoft.com/office/drawing/2014/main" id="{B3667749-B71C-418C-9BE3-1F1AA6626F2F}"/>
                </a:ext>
              </a:extLst>
            </p:cNvPr>
            <p:cNvPicPr>
              <a:picLocks noChangeAspect="1" noChangeArrowheads="1"/>
            </p:cNvPicPr>
            <p:nvPr/>
          </p:nvPicPr>
          <p:blipFill>
            <a:blip r:embed="rId7" cstate="print"/>
            <a:srcRect/>
            <a:stretch>
              <a:fillRect/>
            </a:stretch>
          </p:blipFill>
          <p:spPr bwMode="auto">
            <a:xfrm>
              <a:off x="6936411" y="2022109"/>
              <a:ext cx="1776160" cy="788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grpSp>
        <p:nvGrpSpPr>
          <p:cNvPr id="12" name="Group 11">
            <a:extLst>
              <a:ext uri="{FF2B5EF4-FFF2-40B4-BE49-F238E27FC236}">
                <a16:creationId xmlns="" xmlns:a16="http://schemas.microsoft.com/office/drawing/2014/main" id="{458A8708-C3EE-4E37-8217-C60C78A23B15}"/>
              </a:ext>
            </a:extLst>
          </p:cNvPr>
          <p:cNvGrpSpPr/>
          <p:nvPr/>
        </p:nvGrpSpPr>
        <p:grpSpPr>
          <a:xfrm>
            <a:off x="1003105" y="2114341"/>
            <a:ext cx="1139353" cy="871929"/>
            <a:chOff x="2622879" y="1815095"/>
            <a:chExt cx="5439364" cy="4708800"/>
          </a:xfrm>
        </p:grpSpPr>
        <p:pic>
          <p:nvPicPr>
            <p:cNvPr id="13" name="Picture 12">
              <a:extLst>
                <a:ext uri="{FF2B5EF4-FFF2-40B4-BE49-F238E27FC236}">
                  <a16:creationId xmlns="" xmlns:a16="http://schemas.microsoft.com/office/drawing/2014/main" id="{B24D7F77-1C5B-4EEE-A180-672864265D57}"/>
                </a:ext>
              </a:extLst>
            </p:cNvPr>
            <p:cNvPicPr>
              <a:picLocks noChangeAspect="1"/>
            </p:cNvPicPr>
            <p:nvPr/>
          </p:nvPicPr>
          <p:blipFill rotWithShape="1">
            <a:blip r:embed="rId8" cstate="print">
              <a:extLst>
                <a:ext uri="{28A0092B-C50C-407E-A947-70E740481C1C}">
                  <a14:useLocalDpi xmlns="" xmlns:a14="http://schemas.microsoft.com/office/drawing/2010/main"/>
                </a:ext>
              </a:extLst>
            </a:blip>
            <a:srcRect r="25771"/>
            <a:stretch/>
          </p:blipFill>
          <p:spPr>
            <a:xfrm>
              <a:off x="2622879" y="1815095"/>
              <a:ext cx="5156140" cy="4708800"/>
            </a:xfrm>
            <a:prstGeom prst="rect">
              <a:avLst/>
            </a:prstGeom>
          </p:spPr>
        </p:pic>
        <p:sp>
          <p:nvSpPr>
            <p:cNvPr id="14" name="TextBox 13">
              <a:extLst>
                <a:ext uri="{FF2B5EF4-FFF2-40B4-BE49-F238E27FC236}">
                  <a16:creationId xmlns="" xmlns:a16="http://schemas.microsoft.com/office/drawing/2014/main" id="{FBD2B6C2-7FFF-4C9A-86B3-6F33F6EE8905}"/>
                </a:ext>
              </a:extLst>
            </p:cNvPr>
            <p:cNvSpPr txBox="1"/>
            <p:nvPr/>
          </p:nvSpPr>
          <p:spPr>
            <a:xfrm>
              <a:off x="4425323" y="2154662"/>
              <a:ext cx="3636920" cy="881287"/>
            </a:xfrm>
            <a:prstGeom prst="rect">
              <a:avLst/>
            </a:prstGeom>
            <a:noFill/>
          </p:spPr>
          <p:txBody>
            <a:bodyPr wrap="square" lIns="0" rIns="0">
              <a:spAutoFit/>
            </a:bodyPr>
            <a:lstStyle/>
            <a:p>
              <a:pPr marL="11112" marR="0" lvl="0" indent="0" algn="ctr"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dirty="0">
                  <a:ln>
                    <a:noFill/>
                  </a:ln>
                  <a:solidFill>
                    <a:srgbClr val="F57D23"/>
                  </a:solidFill>
                  <a:effectLst/>
                  <a:uLnTx/>
                  <a:uFillTx/>
                  <a:latin typeface="Calibri" panose="020F0502020204030204" pitchFamily="34" charset="0"/>
                  <a:ea typeface="+mn-ea"/>
                  <a:cs typeface="Calibri" panose="020F0502020204030204" pitchFamily="34" charset="0"/>
                </a:rPr>
                <a:t>Registration</a:t>
              </a:r>
            </a:p>
          </p:txBody>
        </p:sp>
      </p:grpSp>
      <p:pic>
        <p:nvPicPr>
          <p:cNvPr id="15" name="Picture 14">
            <a:extLst>
              <a:ext uri="{FF2B5EF4-FFF2-40B4-BE49-F238E27FC236}">
                <a16:creationId xmlns="" xmlns:a16="http://schemas.microsoft.com/office/drawing/2014/main" id="{3B5E7F80-E0FF-4F2F-B4DD-9A0ADD563A63}"/>
              </a:ext>
            </a:extLst>
          </p:cNvPr>
          <p:cNvPicPr>
            <a:picLocks noChangeAspect="1"/>
          </p:cNvPicPr>
          <p:nvPr/>
        </p:nvPicPr>
        <p:blipFill>
          <a:blip r:embed="rId9" cstate="print">
            <a:extLst>
              <a:ext uri="{28A0092B-C50C-407E-A947-70E740481C1C}">
                <a14:useLocalDpi xmlns="" xmlns:a14="http://schemas.microsoft.com/office/drawing/2010/main"/>
              </a:ext>
            </a:extLst>
          </a:blip>
          <a:stretch>
            <a:fillRect/>
          </a:stretch>
        </p:blipFill>
        <p:spPr>
          <a:xfrm>
            <a:off x="3473330" y="1921997"/>
            <a:ext cx="1517632" cy="1017341"/>
          </a:xfrm>
          <a:prstGeom prst="rect">
            <a:avLst/>
          </a:prstGeom>
        </p:spPr>
      </p:pic>
    </p:spTree>
    <p:extLst>
      <p:ext uri="{BB962C8B-B14F-4D97-AF65-F5344CB8AC3E}">
        <p14:creationId xmlns="" xmlns:p14="http://schemas.microsoft.com/office/powerpoint/2010/main" val="10525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682E7B-CFE8-4294-B47C-CFCC28C87B7D}"/>
              </a:ext>
            </a:extLst>
          </p:cNvPr>
          <p:cNvSpPr>
            <a:spLocks noGrp="1"/>
          </p:cNvSpPr>
          <p:nvPr>
            <p:ph type="title"/>
          </p:nvPr>
        </p:nvSpPr>
        <p:spPr>
          <a:xfrm>
            <a:off x="2969327" y="2871662"/>
            <a:ext cx="2771073" cy="557338"/>
          </a:xfrm>
        </p:spPr>
        <p:txBody>
          <a:bodyPr/>
          <a:lstStyle/>
          <a:p>
            <a:r>
              <a:rPr lang="en-IN" dirty="0"/>
              <a:t>Savings</a:t>
            </a:r>
          </a:p>
        </p:txBody>
      </p:sp>
      <p:sp>
        <p:nvSpPr>
          <p:cNvPr id="4" name="Slide Number Placeholder 3">
            <a:extLst>
              <a:ext uri="{FF2B5EF4-FFF2-40B4-BE49-F238E27FC236}">
                <a16:creationId xmlns="" xmlns:a16="http://schemas.microsoft.com/office/drawing/2014/main" id="{BE21FE8D-7E8F-47E6-9B4C-3A6A20B008CF}"/>
              </a:ext>
            </a:extLst>
          </p:cNvPr>
          <p:cNvSpPr>
            <a:spLocks noGrp="1"/>
          </p:cNvSpPr>
          <p:nvPr>
            <p:ph type="sldNum" sz="quarter" idx="12"/>
          </p:nvPr>
        </p:nvSpPr>
        <p:spPr/>
        <p:txBody>
          <a:bodyPr/>
          <a:lstStyle/>
          <a:p>
            <a:fld id="{CC3A53C5-5DF4-46B6-93FB-1F989BF1F341}" type="slidenum">
              <a:rPr lang="en-US" smtClean="0"/>
              <a:pPr/>
              <a:t>13</a:t>
            </a:fld>
            <a:endParaRPr lang="en-US"/>
          </a:p>
        </p:txBody>
      </p:sp>
    </p:spTree>
    <p:extLst>
      <p:ext uri="{BB962C8B-B14F-4D97-AF65-F5344CB8AC3E}">
        <p14:creationId xmlns="" xmlns:p14="http://schemas.microsoft.com/office/powerpoint/2010/main" val="1201436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t>DBT Savings: States/UTs</a:t>
            </a:r>
            <a:endParaRPr lang="en-US" sz="2400" dirty="0"/>
          </a:p>
        </p:txBody>
      </p:sp>
      <p:sp>
        <p:nvSpPr>
          <p:cNvPr id="3" name="Content Placeholder 2"/>
          <p:cNvSpPr>
            <a:spLocks noGrp="1"/>
          </p:cNvSpPr>
          <p:nvPr>
            <p:ph idx="1"/>
          </p:nvPr>
        </p:nvSpPr>
        <p:spPr>
          <a:xfrm>
            <a:off x="338387" y="1444488"/>
            <a:ext cx="8467225" cy="4765812"/>
          </a:xfrm>
        </p:spPr>
        <p:txBody>
          <a:bodyPr>
            <a:normAutofit fontScale="92500" lnSpcReduction="20000"/>
          </a:bodyPr>
          <a:lstStyle/>
          <a:p>
            <a:pPr algn="just">
              <a:buNone/>
            </a:pPr>
            <a:r>
              <a:rPr lang="en-IN" sz="2000" b="1" dirty="0"/>
              <a:t>July 2016-</a:t>
            </a:r>
          </a:p>
          <a:p>
            <a:pPr algn="just"/>
            <a:r>
              <a:rPr lang="en-IN" sz="2000" dirty="0"/>
              <a:t>Inter-State Council meeting chaired by Hon’ble Prime Minister wherein it was observed that DBT has resulted in huge savings</a:t>
            </a:r>
          </a:p>
          <a:p>
            <a:pPr algn="just"/>
            <a:r>
              <a:rPr lang="en-IN" sz="2000" dirty="0"/>
              <a:t>Cabinet Secretary requested to follow up and obtain report from States (Para 76 of </a:t>
            </a:r>
            <a:r>
              <a:rPr lang="en-IN" sz="2000" dirty="0" err="1"/>
              <a:t>RoD</a:t>
            </a:r>
            <a:r>
              <a:rPr lang="en-IN" sz="2000" dirty="0"/>
              <a:t>)</a:t>
            </a:r>
          </a:p>
          <a:p>
            <a:pPr algn="just"/>
            <a:r>
              <a:rPr lang="en-IN" sz="2000" dirty="0"/>
              <a:t>DBT Mission (Cabinet Secretariat) pursuing with the States regularly</a:t>
            </a:r>
          </a:p>
          <a:p>
            <a:pPr algn="just"/>
            <a:endParaRPr lang="en-IN" sz="2000" dirty="0"/>
          </a:p>
          <a:p>
            <a:pPr algn="just">
              <a:buNone/>
            </a:pPr>
            <a:r>
              <a:rPr lang="en-IN" sz="2000" b="1" dirty="0"/>
              <a:t>August 2017-</a:t>
            </a:r>
          </a:p>
          <a:p>
            <a:pPr algn="just"/>
            <a:r>
              <a:rPr lang="en-IN" sz="2000" dirty="0"/>
              <a:t> ‘Use of Aadhaar and DBT’ included on the Agenda of Inter-State Zonal Council meetings.</a:t>
            </a:r>
          </a:p>
          <a:p>
            <a:pPr algn="just"/>
            <a:r>
              <a:rPr lang="en-IN" sz="2000" dirty="0"/>
              <a:t>DBT Mission is invited to the Zonal Council meetings (Chaired by Hon’ble Home Minister) and Standing Committee meetings (Chaired by Chief Secretary of the host State)</a:t>
            </a:r>
          </a:p>
          <a:p>
            <a:pPr>
              <a:buNone/>
            </a:pPr>
            <a:r>
              <a:rPr lang="en-IN" sz="2000" b="1" dirty="0"/>
              <a:t>December 2017</a:t>
            </a:r>
          </a:p>
          <a:p>
            <a:r>
              <a:rPr lang="en-IN" sz="2000" dirty="0"/>
              <a:t>Broad Guidelines/Methodology for assessing Benefits finalized by  Group of Secretaries. </a:t>
            </a:r>
          </a:p>
        </p:txBody>
      </p:sp>
      <p:sp>
        <p:nvSpPr>
          <p:cNvPr id="4" name="Slide Number Placeholder 3"/>
          <p:cNvSpPr>
            <a:spLocks noGrp="1"/>
          </p:cNvSpPr>
          <p:nvPr>
            <p:ph type="sldNum" sz="quarter" idx="12"/>
          </p:nvPr>
        </p:nvSpPr>
        <p:spPr/>
        <p:txBody>
          <a:bodyPr/>
          <a:lstStyle/>
          <a:p>
            <a:fld id="{CC3A53C5-5DF4-46B6-93FB-1F989BF1F341}"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2" y="326626"/>
            <a:ext cx="9036907" cy="557338"/>
          </a:xfrm>
        </p:spPr>
        <p:txBody>
          <a:bodyPr/>
          <a:lstStyle/>
          <a:p>
            <a:r>
              <a:rPr lang="en-IN" sz="2000" dirty="0"/>
              <a:t>Guidelines/Methodology : Tangible &amp; Intangible </a:t>
            </a:r>
            <a:endParaRPr lang="en-US" sz="20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3670733147"/>
              </p:ext>
            </p:extLst>
          </p:nvPr>
        </p:nvGraphicFramePr>
        <p:xfrm>
          <a:off x="380999" y="1624013"/>
          <a:ext cx="7967133" cy="4144129"/>
        </p:xfrm>
        <a:graphic>
          <a:graphicData uri="http://schemas.openxmlformats.org/drawingml/2006/table">
            <a:tbl>
              <a:tblPr firstRow="1" bandRow="1">
                <a:tableStyleId>{5C22544A-7EE6-4342-B048-85BDC9FD1C3A}</a:tableStyleId>
              </a:tblPr>
              <a:tblGrid>
                <a:gridCol w="7967133">
                  <a:extLst>
                    <a:ext uri="{9D8B030D-6E8A-4147-A177-3AD203B41FA5}">
                      <a16:colId xmlns="" xmlns:a16="http://schemas.microsoft.com/office/drawing/2014/main" val="20000"/>
                    </a:ext>
                  </a:extLst>
                </a:gridCol>
              </a:tblGrid>
              <a:tr h="488726">
                <a:tc>
                  <a:txBody>
                    <a:bodyPr/>
                    <a:lstStyle/>
                    <a:p>
                      <a:r>
                        <a:rPr lang="en-US" sz="1600" kern="1200" dirty="0">
                          <a:solidFill>
                            <a:schemeClr val="dk1"/>
                          </a:solidFill>
                          <a:latin typeface="+mn-lt"/>
                          <a:ea typeface="+mn-ea"/>
                          <a:cs typeface="+mn-cs"/>
                        </a:rPr>
                        <a:t>Both tangible and intangible  savings to be  reported. </a:t>
                      </a:r>
                      <a:endParaRPr lang="en-US" sz="1600" dirty="0"/>
                    </a:p>
                  </a:txBody>
                  <a:tcPr/>
                </a:tc>
                <a:extLst>
                  <a:ext uri="{0D108BD9-81ED-4DB2-BD59-A6C34878D82A}">
                    <a16:rowId xmlns="" xmlns:a16="http://schemas.microsoft.com/office/drawing/2014/main" val="10001"/>
                  </a:ext>
                </a:extLst>
              </a:tr>
              <a:tr h="3655403">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Tangible savings </a:t>
                      </a:r>
                      <a:r>
                        <a:rPr lang="en-US" sz="1600" kern="1200" dirty="0">
                          <a:solidFill>
                            <a:schemeClr val="dk1"/>
                          </a:solidFill>
                          <a:latin typeface="+mn-lt"/>
                          <a:ea typeface="+mn-ea"/>
                          <a:cs typeface="+mn-cs"/>
                        </a:rPr>
                        <a:t>reflect the benefit through de-duplication and removal of fake/non-existent beneficiaries.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latin typeface="+mn-lt"/>
                          <a:ea typeface="+mn-ea"/>
                          <a:cs typeface="+mn-cs"/>
                        </a:rPr>
                        <a:t>Intangible savings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There may be no  tangible savings for:</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 a) New schemes starting with Aadhaar-based beneficiary database;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b) Schemes with one-time benefit and;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c) New beneficiaries who have been verified through Aadhaar, for an existing scheme.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dk1"/>
                        </a:solidFill>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However, such cases will have other benefits like reduction of time, process simplification, greater inclusion, cost to Government which should be suitably assessed.</a:t>
                      </a:r>
                      <a:endParaRPr lang="en-US" sz="1600" dirty="0"/>
                    </a:p>
                  </a:txBody>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CC3A53C5-5DF4-46B6-93FB-1F989BF1F341}"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4135722537"/>
              </p:ext>
            </p:extLst>
          </p:nvPr>
        </p:nvGraphicFramePr>
        <p:xfrm>
          <a:off x="169333" y="1898522"/>
          <a:ext cx="8246533" cy="3665136"/>
        </p:xfrm>
        <a:graphic>
          <a:graphicData uri="http://schemas.openxmlformats.org/drawingml/2006/table">
            <a:tbl>
              <a:tblPr firstRow="1" bandRow="1">
                <a:tableStyleId>{5C22544A-7EE6-4342-B048-85BDC9FD1C3A}</a:tableStyleId>
              </a:tblPr>
              <a:tblGrid>
                <a:gridCol w="8246533">
                  <a:extLst>
                    <a:ext uri="{9D8B030D-6E8A-4147-A177-3AD203B41FA5}">
                      <a16:colId xmlns="" xmlns:a16="http://schemas.microsoft.com/office/drawing/2014/main" val="20000"/>
                    </a:ext>
                  </a:extLst>
                </a:gridCol>
              </a:tblGrid>
              <a:tr h="509968">
                <a:tc>
                  <a:txBody>
                    <a:bodyPr/>
                    <a:lstStyle/>
                    <a:p>
                      <a:pPr algn="ctr"/>
                      <a:r>
                        <a:rPr lang="en-IN" sz="1600" dirty="0"/>
                        <a:t>Recurring Schemes</a:t>
                      </a:r>
                      <a:endParaRPr lang="en-US" sz="1600" dirty="0"/>
                    </a:p>
                  </a:txBody>
                  <a:tcPr/>
                </a:tc>
                <a:extLst>
                  <a:ext uri="{0D108BD9-81ED-4DB2-BD59-A6C34878D82A}">
                    <a16:rowId xmlns="" xmlns:a16="http://schemas.microsoft.com/office/drawing/2014/main" val="10000"/>
                  </a:ext>
                </a:extLst>
              </a:tr>
              <a:tr h="1352814">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In schemes where benefits are recurring nature, for the first year the savings would be on basis of </a:t>
                      </a:r>
                      <a:r>
                        <a:rPr lang="en-US" sz="1600" kern="1200" dirty="0" err="1">
                          <a:solidFill>
                            <a:schemeClr val="dk1"/>
                          </a:solidFill>
                          <a:latin typeface="+mn-lt"/>
                          <a:ea typeface="+mn-ea"/>
                          <a:cs typeface="+mn-cs"/>
                        </a:rPr>
                        <a:t>actuals</a:t>
                      </a:r>
                      <a:r>
                        <a:rPr lang="en-US" sz="1600" kern="1200" dirty="0">
                          <a:solidFill>
                            <a:schemeClr val="dk1"/>
                          </a:solidFill>
                          <a:latin typeface="+mn-lt"/>
                          <a:ea typeface="+mn-ea"/>
                          <a:cs typeface="+mn-cs"/>
                        </a:rPr>
                        <a:t>, in terms of amount saved for such removed beneficiaries. For subsequent years, savings may be notional. </a:t>
                      </a:r>
                      <a:endParaRPr lang="en-US" sz="1600" dirty="0"/>
                    </a:p>
                  </a:txBody>
                  <a:tcPr/>
                </a:tc>
                <a:extLst>
                  <a:ext uri="{0D108BD9-81ED-4DB2-BD59-A6C34878D82A}">
                    <a16:rowId xmlns="" xmlns:a16="http://schemas.microsoft.com/office/drawing/2014/main" val="10001"/>
                  </a:ext>
                </a:extLst>
              </a:tr>
              <a:tr h="1802354">
                <a:tc>
                  <a:txBody>
                    <a:bodyPr/>
                    <a:lstStyle/>
                    <a:p>
                      <a:pPr algn="just"/>
                      <a:r>
                        <a:rPr lang="en-US" sz="1600" kern="1200" dirty="0">
                          <a:solidFill>
                            <a:schemeClr val="dk1"/>
                          </a:solidFill>
                          <a:latin typeface="+mn-lt"/>
                          <a:ea typeface="+mn-ea"/>
                          <a:cs typeface="+mn-cs"/>
                        </a:rPr>
                        <a:t>If active or current beneficiaries are less than the total number of eligible beneficiaries, data on savings may be calculated for beneficiary records deleted/ de-duplicated/ removed against the active or current beneficiaries in a fiscal year, rather than the larger list of total eligible beneficiaries.</a:t>
                      </a:r>
                    </a:p>
                    <a:p>
                      <a:pPr algn="just"/>
                      <a:endParaRPr lang="en-US" sz="1600" kern="1200" dirty="0">
                        <a:solidFill>
                          <a:schemeClr val="dk1"/>
                        </a:solidFill>
                        <a:latin typeface="+mn-lt"/>
                        <a:ea typeface="+mn-ea"/>
                        <a:cs typeface="+mn-cs"/>
                      </a:endParaRPr>
                    </a:p>
                  </a:txBody>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CC3A53C5-5DF4-46B6-93FB-1F989BF1F341}" type="slidenum">
              <a:rPr lang="en-US" smtClean="0"/>
              <a:pPr/>
              <a:t>16</a:t>
            </a:fld>
            <a:endParaRPr lang="en-US"/>
          </a:p>
        </p:txBody>
      </p:sp>
      <p:sp>
        <p:nvSpPr>
          <p:cNvPr id="6" name="Title 1"/>
          <p:cNvSpPr>
            <a:spLocks noGrp="1"/>
          </p:cNvSpPr>
          <p:nvPr>
            <p:ph type="title"/>
          </p:nvPr>
        </p:nvSpPr>
        <p:spPr>
          <a:xfrm>
            <a:off x="107092" y="326626"/>
            <a:ext cx="9036907" cy="557338"/>
          </a:xfrm>
        </p:spPr>
        <p:txBody>
          <a:bodyPr/>
          <a:lstStyle/>
          <a:p>
            <a:r>
              <a:rPr lang="en-IN" sz="2000" dirty="0"/>
              <a:t>Guidelines/Methodology : Recurring Schemes</a:t>
            </a: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 xmlns:p14="http://schemas.microsoft.com/office/powerpoint/2010/main" val="2587757494"/>
              </p:ext>
            </p:extLst>
          </p:nvPr>
        </p:nvGraphicFramePr>
        <p:xfrm>
          <a:off x="152400" y="1557867"/>
          <a:ext cx="8238067" cy="3733800"/>
        </p:xfrm>
        <a:graphic>
          <a:graphicData uri="http://schemas.openxmlformats.org/drawingml/2006/table">
            <a:tbl>
              <a:tblPr firstRow="1" bandRow="1">
                <a:tableStyleId>{5C22544A-7EE6-4342-B048-85BDC9FD1C3A}</a:tableStyleId>
              </a:tblPr>
              <a:tblGrid>
                <a:gridCol w="8238067">
                  <a:extLst>
                    <a:ext uri="{9D8B030D-6E8A-4147-A177-3AD203B41FA5}">
                      <a16:colId xmlns="" xmlns:a16="http://schemas.microsoft.com/office/drawing/2014/main" val="20000"/>
                    </a:ext>
                  </a:extLst>
                </a:gridCol>
              </a:tblGrid>
              <a:tr h="395343">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IN" sz="1600" dirty="0"/>
                        <a:t>General </a:t>
                      </a:r>
                      <a:endParaRPr lang="en-US" sz="1600" dirty="0"/>
                    </a:p>
                  </a:txBody>
                  <a:tcPr/>
                </a:tc>
                <a:extLst>
                  <a:ext uri="{0D108BD9-81ED-4DB2-BD59-A6C34878D82A}">
                    <a16:rowId xmlns="" xmlns:a16="http://schemas.microsoft.com/office/drawing/2014/main" val="672092273"/>
                  </a:ext>
                </a:extLst>
              </a:tr>
              <a:tr h="125791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Beneficiary may become ineligible for certain benefits by virtue of benefitting under some other scheme. Such cases, however, may not be noticed due to segregated beneficiary databases. To undertake de-duplication</a:t>
                      </a:r>
                      <a:r>
                        <a:rPr lang="en-US" sz="1600" kern="1200" baseline="0" dirty="0">
                          <a:solidFill>
                            <a:schemeClr val="dk1"/>
                          </a:solidFill>
                          <a:latin typeface="+mn-lt"/>
                          <a:ea typeface="+mn-ea"/>
                          <a:cs typeface="+mn-cs"/>
                        </a:rPr>
                        <a:t> Deptts.</a:t>
                      </a:r>
                      <a:r>
                        <a:rPr lang="en-US" sz="1600" kern="1200" dirty="0">
                          <a:solidFill>
                            <a:schemeClr val="dk1"/>
                          </a:solidFill>
                          <a:latin typeface="+mn-lt"/>
                          <a:ea typeface="+mn-ea"/>
                          <a:cs typeface="+mn-cs"/>
                        </a:rPr>
                        <a:t> may, develop a comprehensive database of all the schemes under the Ministry’s purview to correctly identify beneficiaries from receiving multiple benefits</a:t>
                      </a:r>
                      <a:endParaRPr lang="en-US" sz="1600" dirty="0"/>
                    </a:p>
                  </a:txBody>
                  <a:tcPr/>
                </a:tc>
                <a:extLst>
                  <a:ext uri="{0D108BD9-81ED-4DB2-BD59-A6C34878D82A}">
                    <a16:rowId xmlns="" xmlns:a16="http://schemas.microsoft.com/office/drawing/2014/main" val="2280189579"/>
                  </a:ext>
                </a:extLst>
              </a:tr>
              <a:tr h="989542">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Reduction in beneficiary list due to reasons such as death, migration, changes in eligibility requirements may not to be counted as savings</a:t>
                      </a:r>
                      <a:endParaRPr lang="en-US" sz="1600" dirty="0"/>
                    </a:p>
                    <a:p>
                      <a:pPr marL="0" marR="0" lvl="2" indent="0" algn="just"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 xmlns:a16="http://schemas.microsoft.com/office/drawing/2014/main" val="10001"/>
                  </a:ext>
                </a:extLst>
              </a:tr>
              <a:tr h="1091003">
                <a:tc>
                  <a:txBody>
                    <a:bodyPr/>
                    <a:lstStyle/>
                    <a:p>
                      <a:pPr marL="0" marR="0" lvl="2" indent="0" algn="just"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mn-lt"/>
                          <a:ea typeface="+mn-ea"/>
                          <a:cs typeface="+mn-cs"/>
                        </a:rPr>
                        <a:t>For, open-ended schemes where there is no defined beneficiary list (such as Fertilizers or Health care schemes), other factors remaining the same, savings could be computed based on the total spending in the pre-DBT scenario compared to total spending in the post-DBT scenario</a:t>
                      </a:r>
                      <a:endParaRPr lang="en-US" sz="1600" dirty="0"/>
                    </a:p>
                  </a:txBody>
                  <a:tcPr/>
                </a:tc>
                <a:extLst>
                  <a:ext uri="{0D108BD9-81ED-4DB2-BD59-A6C34878D82A}">
                    <a16:rowId xmlns=""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CC3A53C5-5DF4-46B6-93FB-1F989BF1F341}" type="slidenum">
              <a:rPr lang="en-US" smtClean="0"/>
              <a:pPr/>
              <a:t>17</a:t>
            </a:fld>
            <a:endParaRPr lang="en-US"/>
          </a:p>
        </p:txBody>
      </p:sp>
      <p:sp>
        <p:nvSpPr>
          <p:cNvPr id="6" name="Title 1"/>
          <p:cNvSpPr>
            <a:spLocks noGrp="1"/>
          </p:cNvSpPr>
          <p:nvPr>
            <p:ph type="title"/>
          </p:nvPr>
        </p:nvSpPr>
        <p:spPr>
          <a:xfrm>
            <a:off x="107092" y="326626"/>
            <a:ext cx="9036907" cy="557338"/>
          </a:xfrm>
        </p:spPr>
        <p:txBody>
          <a:bodyPr/>
          <a:lstStyle/>
          <a:p>
            <a:r>
              <a:rPr lang="en-IN" sz="2000" dirty="0"/>
              <a:t>Guidelines/Methodology: General </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3A53C5-5DF4-46B6-93FB-1F989BF1F341}" type="slidenum">
              <a:rPr lang="en-US" smtClean="0"/>
              <a:pPr/>
              <a:t>18</a:t>
            </a:fld>
            <a:endParaRPr lang="en-US"/>
          </a:p>
        </p:txBody>
      </p:sp>
      <p:graphicFrame>
        <p:nvGraphicFramePr>
          <p:cNvPr id="5" name="Table 4"/>
          <p:cNvGraphicFramePr>
            <a:graphicFrameLocks noGrp="1"/>
          </p:cNvGraphicFramePr>
          <p:nvPr>
            <p:extLst>
              <p:ext uri="{D42A27DB-BD31-4B8C-83A1-F6EECF244321}">
                <p14:modId xmlns="" xmlns:p14="http://schemas.microsoft.com/office/powerpoint/2010/main" val="3735342931"/>
              </p:ext>
            </p:extLst>
          </p:nvPr>
        </p:nvGraphicFramePr>
        <p:xfrm>
          <a:off x="320721" y="1493718"/>
          <a:ext cx="7942745" cy="4218998"/>
        </p:xfrm>
        <a:graphic>
          <a:graphicData uri="http://schemas.openxmlformats.org/drawingml/2006/table">
            <a:tbl>
              <a:tblPr/>
              <a:tblGrid>
                <a:gridCol w="2341691">
                  <a:extLst>
                    <a:ext uri="{9D8B030D-6E8A-4147-A177-3AD203B41FA5}">
                      <a16:colId xmlns="" xmlns:a16="http://schemas.microsoft.com/office/drawing/2014/main" val="20000"/>
                    </a:ext>
                  </a:extLst>
                </a:gridCol>
                <a:gridCol w="5601054">
                  <a:extLst>
                    <a:ext uri="{9D8B030D-6E8A-4147-A177-3AD203B41FA5}">
                      <a16:colId xmlns="" xmlns:a16="http://schemas.microsoft.com/office/drawing/2014/main" val="20002"/>
                    </a:ext>
                  </a:extLst>
                </a:gridCol>
              </a:tblGrid>
              <a:tr h="338445">
                <a:tc>
                  <a:txBody>
                    <a:bodyPr/>
                    <a:lstStyle/>
                    <a:p>
                      <a:pPr marL="53975" marR="50800" algn="ctr">
                        <a:spcBef>
                          <a:spcPts val="600"/>
                        </a:spcBef>
                        <a:spcAft>
                          <a:spcPts val="0"/>
                        </a:spcAft>
                      </a:pPr>
                      <a:r>
                        <a:rPr lang="en-US" sz="1400" b="1" dirty="0">
                          <a:latin typeface="Times New Roman"/>
                          <a:ea typeface="Times New Roman"/>
                          <a:cs typeface="Mangal"/>
                        </a:rPr>
                        <a:t>Scheme</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DCD"/>
                    </a:solidFill>
                  </a:tcPr>
                </a:tc>
                <a:tc>
                  <a:txBody>
                    <a:bodyPr/>
                    <a:lstStyle/>
                    <a:p>
                      <a:pPr marL="235585">
                        <a:spcBef>
                          <a:spcPts val="600"/>
                        </a:spcBef>
                        <a:spcAft>
                          <a:spcPts val="0"/>
                        </a:spcAft>
                      </a:pPr>
                      <a:r>
                        <a:rPr lang="en-US" sz="1400" b="1" dirty="0">
                          <a:latin typeface="Times New Roman"/>
                          <a:ea typeface="Times New Roman"/>
                          <a:cs typeface="Mangal"/>
                        </a:rPr>
                        <a:t>Methodology</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CDCD"/>
                    </a:solidFill>
                  </a:tcPr>
                </a:tc>
                <a:extLst>
                  <a:ext uri="{0D108BD9-81ED-4DB2-BD59-A6C34878D82A}">
                    <a16:rowId xmlns="" xmlns:a16="http://schemas.microsoft.com/office/drawing/2014/main" val="10000"/>
                  </a:ext>
                </a:extLst>
              </a:tr>
              <a:tr h="1067986">
                <a:tc>
                  <a:txBody>
                    <a:bodyPr/>
                    <a:lstStyle/>
                    <a:p>
                      <a:pPr marL="54610" marR="50800" indent="0" algn="ctr" defTabSz="914400" rtl="0" eaLnBrk="1" fontAlgn="auto" latinLnBrk="0" hangingPunct="1">
                        <a:lnSpc>
                          <a:spcPct val="100000"/>
                        </a:lnSpc>
                        <a:spcBef>
                          <a:spcPts val="70"/>
                        </a:spcBef>
                        <a:spcAft>
                          <a:spcPts val="0"/>
                        </a:spcAft>
                        <a:buClrTx/>
                        <a:buSzTx/>
                        <a:buFontTx/>
                        <a:buNone/>
                        <a:tabLst/>
                        <a:defRPr/>
                      </a:pPr>
                      <a:r>
                        <a:rPr lang="en-US" sz="1400" b="1" dirty="0">
                          <a:latin typeface="Times New Roman"/>
                          <a:ea typeface="Times New Roman"/>
                          <a:cs typeface="Mangal"/>
                        </a:rPr>
                        <a:t>PAHAL</a:t>
                      </a:r>
                      <a:r>
                        <a:rPr lang="en-US" sz="1400" dirty="0">
                          <a:latin typeface="Times New Roman"/>
                          <a:ea typeface="Times New Roman"/>
                          <a:cs typeface="Mangal"/>
                        </a:rPr>
                        <a:t> (DBTL) – M/o </a:t>
                      </a:r>
                      <a:r>
                        <a:rPr lang="en-US" sz="1200" dirty="0">
                          <a:latin typeface="Times New Roman"/>
                          <a:ea typeface="Times New Roman"/>
                          <a:cs typeface="Mangal"/>
                        </a:rPr>
                        <a:t>Petroleum &amp; </a:t>
                      </a:r>
                      <a:r>
                        <a:rPr lang="en-US" sz="1100" dirty="0">
                          <a:latin typeface="Times New Roman"/>
                          <a:ea typeface="Times New Roman"/>
                          <a:cs typeface="Mangal"/>
                        </a:rPr>
                        <a:t>Natural Gas</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6675">
                        <a:spcBef>
                          <a:spcPts val="575"/>
                        </a:spcBef>
                        <a:spcAft>
                          <a:spcPts val="0"/>
                        </a:spcAft>
                      </a:pPr>
                      <a:r>
                        <a:rPr lang="en-US" sz="1600" dirty="0">
                          <a:latin typeface="Times New Roman"/>
                          <a:ea typeface="Times New Roman"/>
                          <a:cs typeface="Mangal"/>
                        </a:rPr>
                        <a:t>[No. of	LPG beneficiary records blocked/deleted] X [average subsidy per cylinder]  X [no. of entitled cylinders per beneficiary]</a:t>
                      </a:r>
                    </a:p>
                    <a:p>
                      <a:pPr marL="66675">
                        <a:spcBef>
                          <a:spcPts val="575"/>
                        </a:spcBef>
                        <a:spcAft>
                          <a:spcPts val="0"/>
                        </a:spcAft>
                      </a:pPr>
                      <a:endParaRPr lang="en-US" sz="16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0001"/>
                  </a:ext>
                </a:extLst>
              </a:tr>
              <a:tr h="1705008">
                <a:tc>
                  <a:txBody>
                    <a:bodyPr/>
                    <a:lstStyle/>
                    <a:p>
                      <a:pPr marL="54610" marR="48895" algn="ctr">
                        <a:spcBef>
                          <a:spcPts val="575"/>
                        </a:spcBef>
                        <a:spcAft>
                          <a:spcPts val="0"/>
                        </a:spcAft>
                      </a:pPr>
                      <a:r>
                        <a:rPr lang="en-US" sz="1400" b="1" dirty="0">
                          <a:latin typeface="Times New Roman"/>
                          <a:ea typeface="Times New Roman"/>
                          <a:cs typeface="Mangal"/>
                        </a:rPr>
                        <a:t>PDS</a:t>
                      </a:r>
                      <a:r>
                        <a:rPr lang="en-US" sz="1400" dirty="0">
                          <a:latin typeface="Times New Roman"/>
                          <a:ea typeface="Times New Roman"/>
                          <a:cs typeface="Mangal"/>
                        </a:rPr>
                        <a:t>– D/o</a:t>
                      </a:r>
                      <a:endParaRPr lang="en-US" sz="1200" dirty="0">
                        <a:latin typeface="Times New Roman"/>
                        <a:ea typeface="Times New Roman"/>
                        <a:cs typeface="Mangal"/>
                      </a:endParaRPr>
                    </a:p>
                    <a:p>
                      <a:pPr marL="54610" marR="48260" algn="ctr">
                        <a:lnSpc>
                          <a:spcPct val="115000"/>
                        </a:lnSpc>
                        <a:spcBef>
                          <a:spcPts val="215"/>
                        </a:spcBef>
                        <a:spcAft>
                          <a:spcPts val="0"/>
                        </a:spcAft>
                      </a:pPr>
                      <a:r>
                        <a:rPr lang="en-US" sz="1400" dirty="0">
                          <a:latin typeface="Times New Roman"/>
                          <a:ea typeface="Times New Roman"/>
                          <a:cs typeface="Mangal"/>
                        </a:rPr>
                        <a:t>Food &amp; Public Distribution</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267970" marR="61595" indent="-180340" algn="just">
                        <a:lnSpc>
                          <a:spcPct val="115000"/>
                        </a:lnSpc>
                        <a:spcBef>
                          <a:spcPts val="600"/>
                        </a:spcBef>
                        <a:spcAft>
                          <a:spcPts val="0"/>
                        </a:spcAft>
                      </a:pPr>
                      <a:r>
                        <a:rPr lang="en-US" sz="1400" b="1" dirty="0">
                          <a:latin typeface="Times New Roman"/>
                          <a:ea typeface="Times New Roman"/>
                          <a:cs typeface="Mangal"/>
                        </a:rPr>
                        <a:t>a) On account of </a:t>
                      </a:r>
                      <a:r>
                        <a:rPr lang="en-US" sz="1400" b="1" dirty="0" err="1">
                          <a:latin typeface="Times New Roman"/>
                          <a:ea typeface="Times New Roman"/>
                          <a:cs typeface="Mangal"/>
                        </a:rPr>
                        <a:t>digitisation</a:t>
                      </a:r>
                      <a:r>
                        <a:rPr lang="en-US" sz="1400" b="1" dirty="0">
                          <a:latin typeface="Times New Roman"/>
                          <a:ea typeface="Times New Roman"/>
                          <a:cs typeface="Mangal"/>
                        </a:rPr>
                        <a:t> and Aadhaar seeding of PDS beneficiary database:</a:t>
                      </a:r>
                      <a:endParaRPr lang="en-US" sz="1200" dirty="0">
                        <a:latin typeface="Times New Roman"/>
                        <a:ea typeface="Times New Roman"/>
                        <a:cs typeface="Mangal"/>
                      </a:endParaRPr>
                    </a:p>
                    <a:p>
                      <a:pPr marL="267970" marR="59690" algn="just">
                        <a:lnSpc>
                          <a:spcPct val="115000"/>
                        </a:lnSpc>
                        <a:spcAft>
                          <a:spcPts val="0"/>
                        </a:spcAft>
                      </a:pPr>
                      <a:r>
                        <a:rPr lang="en-US" sz="1400" dirty="0">
                          <a:latin typeface="Times New Roman"/>
                          <a:ea typeface="Times New Roman"/>
                          <a:cs typeface="Mangal"/>
                        </a:rPr>
                        <a:t>No. of ration cards deleted due to fake/ non-existent/ duplicate/ ineligible beneficiaries X amount of subsidy entitlement per beneficiary</a:t>
                      </a:r>
                    </a:p>
                    <a:p>
                      <a:pPr marL="267970" marR="64135" indent="-180340" algn="just">
                        <a:lnSpc>
                          <a:spcPct val="115000"/>
                        </a:lnSpc>
                        <a:spcBef>
                          <a:spcPts val="885"/>
                        </a:spcBef>
                        <a:spcAft>
                          <a:spcPts val="0"/>
                        </a:spcAft>
                      </a:pPr>
                      <a:r>
                        <a:rPr lang="en-US" sz="1200" b="1" dirty="0">
                          <a:latin typeface="Times New Roman"/>
                          <a:ea typeface="Times New Roman"/>
                          <a:cs typeface="Mangal"/>
                        </a:rPr>
                        <a:t>b) On account of automation of FP Shops, requiring biometric authentication:</a:t>
                      </a:r>
                      <a:endParaRPr lang="en-US" sz="1100" dirty="0">
                        <a:latin typeface="Times New Roman"/>
                        <a:ea typeface="Times New Roman"/>
                        <a:cs typeface="Mangal"/>
                      </a:endParaRPr>
                    </a:p>
                    <a:p>
                      <a:pPr marL="267970" marR="62230" algn="just">
                        <a:lnSpc>
                          <a:spcPct val="115000"/>
                        </a:lnSpc>
                        <a:spcAft>
                          <a:spcPts val="0"/>
                        </a:spcAft>
                      </a:pPr>
                      <a:r>
                        <a:rPr lang="en-US" sz="1200" dirty="0">
                          <a:latin typeface="Times New Roman"/>
                          <a:ea typeface="Times New Roman"/>
                          <a:cs typeface="Mangal"/>
                        </a:rPr>
                        <a:t>Difference in the cost of PDS Ration (subsidy element) distributed in pre and post DBT scenario.</a:t>
                      </a:r>
                    </a:p>
                    <a:p>
                      <a:pPr marL="267970" marR="62230" indent="0" algn="just" defTabSz="914400" rtl="0" eaLnBrk="1" fontAlgn="auto" latinLnBrk="0" hangingPunct="1">
                        <a:lnSpc>
                          <a:spcPct val="115000"/>
                        </a:lnSpc>
                        <a:spcBef>
                          <a:spcPts val="0"/>
                        </a:spcBef>
                        <a:spcAft>
                          <a:spcPts val="0"/>
                        </a:spcAft>
                        <a:buClrTx/>
                        <a:buSzTx/>
                        <a:buFontTx/>
                        <a:buNone/>
                        <a:tabLst/>
                        <a:defRPr/>
                      </a:pPr>
                      <a:endParaRPr lang="en-US" sz="1100" dirty="0">
                        <a:latin typeface="Times New Roman"/>
                        <a:ea typeface="Times New Roman"/>
                        <a:cs typeface="Mangal"/>
                      </a:endParaRPr>
                    </a:p>
                    <a:p>
                      <a:pPr marL="267970" marR="62230" indent="0" algn="just" defTabSz="914400" rtl="0" eaLnBrk="1" fontAlgn="auto" latinLnBrk="0" hangingPunct="1">
                        <a:lnSpc>
                          <a:spcPct val="115000"/>
                        </a:lnSpc>
                        <a:spcBef>
                          <a:spcPts val="0"/>
                        </a:spcBef>
                        <a:spcAft>
                          <a:spcPts val="0"/>
                        </a:spcAft>
                        <a:buClrTx/>
                        <a:buSzTx/>
                        <a:buFontTx/>
                        <a:buNone/>
                        <a:tabLst/>
                        <a:defRPr/>
                      </a:pPr>
                      <a:r>
                        <a:rPr lang="en-US" sz="1100" dirty="0">
                          <a:latin typeface="Times New Roman"/>
                          <a:ea typeface="Times New Roman"/>
                          <a:cs typeface="Mangal"/>
                        </a:rPr>
                        <a:t>Total Savings (a) + (b)</a:t>
                      </a:r>
                      <a:endParaRPr lang="en-US" sz="1050" dirty="0">
                        <a:latin typeface="Times New Roman"/>
                        <a:ea typeface="Times New Roman"/>
                        <a:cs typeface="Mangal"/>
                      </a:endParaRPr>
                    </a:p>
                    <a:p>
                      <a:pPr marL="267970" marR="62230" algn="just">
                        <a:lnSpc>
                          <a:spcPct val="115000"/>
                        </a:lnSpc>
                        <a:spcAft>
                          <a:spcPts val="0"/>
                        </a:spcAft>
                      </a:pPr>
                      <a:endParaRPr lang="en-US" sz="1100" dirty="0">
                        <a:latin typeface="Times New Roman"/>
                        <a:ea typeface="Times New Roman"/>
                        <a:cs typeface="Mangal"/>
                      </a:endParaRPr>
                    </a:p>
                    <a:p>
                      <a:pPr marL="267970" marR="59690" algn="just">
                        <a:lnSpc>
                          <a:spcPct val="115000"/>
                        </a:lnSpc>
                        <a:spcAft>
                          <a:spcPts val="0"/>
                        </a:spcAft>
                      </a:pP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2"/>
                  </a:ext>
                </a:extLst>
              </a:tr>
              <a:tr h="314096">
                <a:tc>
                  <a:txBody>
                    <a:bodyPr/>
                    <a:lstStyle/>
                    <a:p>
                      <a:pPr>
                        <a:spcAft>
                          <a:spcPts val="0"/>
                        </a:spcAft>
                      </a:pP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6675">
                        <a:spcBef>
                          <a:spcPts val="375"/>
                        </a:spcBef>
                        <a:spcAft>
                          <a:spcPts val="0"/>
                        </a:spcAft>
                      </a:pPr>
                      <a:endParaRPr lang="en-US" sz="11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2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76288" algn="l"/>
                <a:tab pos="1450975" algn="l"/>
                <a:tab pos="1714500" algn="l"/>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Title 1"/>
          <p:cNvSpPr>
            <a:spLocks noGrp="1"/>
          </p:cNvSpPr>
          <p:nvPr>
            <p:ph type="title"/>
          </p:nvPr>
        </p:nvSpPr>
        <p:spPr>
          <a:xfrm>
            <a:off x="91440" y="326626"/>
            <a:ext cx="8983979" cy="557338"/>
          </a:xfrm>
        </p:spPr>
        <p:txBody>
          <a:bodyPr/>
          <a:lstStyle/>
          <a:p>
            <a:r>
              <a:rPr lang="en-IN" sz="1900" dirty="0"/>
              <a:t>Illustrative Examples (1/3)</a:t>
            </a:r>
            <a:endParaRPr lang="en-US" sz="19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t>Illustrative Examples (2/3)</a:t>
            </a:r>
            <a:endParaRPr lang="en-US" sz="2400" dirty="0"/>
          </a:p>
        </p:txBody>
      </p:sp>
      <p:sp>
        <p:nvSpPr>
          <p:cNvPr id="4" name="Slide Number Placeholder 3"/>
          <p:cNvSpPr>
            <a:spLocks noGrp="1"/>
          </p:cNvSpPr>
          <p:nvPr>
            <p:ph type="sldNum" sz="quarter" idx="12"/>
          </p:nvPr>
        </p:nvSpPr>
        <p:spPr/>
        <p:txBody>
          <a:bodyPr/>
          <a:lstStyle/>
          <a:p>
            <a:fld id="{CC3A53C5-5DF4-46B6-93FB-1F989BF1F341}" type="slidenum">
              <a:rPr lang="en-US" smtClean="0"/>
              <a:pPr/>
              <a:t>19</a:t>
            </a:fld>
            <a:endParaRPr lang="en-US"/>
          </a:p>
        </p:txBody>
      </p:sp>
      <p:graphicFrame>
        <p:nvGraphicFramePr>
          <p:cNvPr id="6" name="Table 5"/>
          <p:cNvGraphicFramePr>
            <a:graphicFrameLocks noGrp="1"/>
          </p:cNvGraphicFramePr>
          <p:nvPr>
            <p:extLst>
              <p:ext uri="{D42A27DB-BD31-4B8C-83A1-F6EECF244321}">
                <p14:modId xmlns="" xmlns:p14="http://schemas.microsoft.com/office/powerpoint/2010/main" val="2942628758"/>
              </p:ext>
            </p:extLst>
          </p:nvPr>
        </p:nvGraphicFramePr>
        <p:xfrm>
          <a:off x="343466" y="1949693"/>
          <a:ext cx="8258667" cy="3412280"/>
        </p:xfrm>
        <a:graphic>
          <a:graphicData uri="http://schemas.openxmlformats.org/drawingml/2006/table">
            <a:tbl>
              <a:tblPr/>
              <a:tblGrid>
                <a:gridCol w="2230445">
                  <a:extLst>
                    <a:ext uri="{9D8B030D-6E8A-4147-A177-3AD203B41FA5}">
                      <a16:colId xmlns="" xmlns:a16="http://schemas.microsoft.com/office/drawing/2014/main" val="20000"/>
                    </a:ext>
                  </a:extLst>
                </a:gridCol>
                <a:gridCol w="6028222">
                  <a:extLst>
                    <a:ext uri="{9D8B030D-6E8A-4147-A177-3AD203B41FA5}">
                      <a16:colId xmlns="" xmlns:a16="http://schemas.microsoft.com/office/drawing/2014/main" val="20002"/>
                    </a:ext>
                  </a:extLst>
                </a:gridCol>
              </a:tblGrid>
              <a:tr h="404040">
                <a:tc>
                  <a:txBody>
                    <a:bodyPr/>
                    <a:lstStyle/>
                    <a:p>
                      <a:pPr marL="53975" marR="50800" algn="ctr">
                        <a:spcBef>
                          <a:spcPts val="600"/>
                        </a:spcBef>
                        <a:spcAft>
                          <a:spcPts val="0"/>
                        </a:spcAft>
                      </a:pPr>
                      <a:r>
                        <a:rPr lang="en-US" sz="1400" b="1" dirty="0">
                          <a:latin typeface="Times New Roman"/>
                          <a:ea typeface="Times New Roman"/>
                          <a:cs typeface="Mangal"/>
                        </a:rPr>
                        <a:t>Scheme</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tc>
                  <a:txBody>
                    <a:bodyPr/>
                    <a:lstStyle/>
                    <a:p>
                      <a:pPr marL="235585">
                        <a:spcBef>
                          <a:spcPts val="600"/>
                        </a:spcBef>
                        <a:spcAft>
                          <a:spcPts val="0"/>
                        </a:spcAft>
                      </a:pPr>
                      <a:r>
                        <a:rPr lang="en-US" sz="1400" b="1" dirty="0">
                          <a:latin typeface="Times New Roman"/>
                          <a:ea typeface="Times New Roman"/>
                          <a:cs typeface="Mangal"/>
                        </a:rPr>
                        <a:t>Methodology</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extLst>
                  <a:ext uri="{0D108BD9-81ED-4DB2-BD59-A6C34878D82A}">
                    <a16:rowId xmlns="" xmlns:a16="http://schemas.microsoft.com/office/drawing/2014/main" val="4208396480"/>
                  </a:ext>
                </a:extLst>
              </a:tr>
              <a:tr h="1793984">
                <a:tc>
                  <a:txBody>
                    <a:bodyPr/>
                    <a:lstStyle/>
                    <a:p>
                      <a:pPr marL="54610" marR="48895" algn="ctr">
                        <a:spcBef>
                          <a:spcPts val="575"/>
                        </a:spcBef>
                        <a:spcAft>
                          <a:spcPts val="0"/>
                        </a:spcAft>
                      </a:pPr>
                      <a:r>
                        <a:rPr lang="en-US" sz="1600" b="1" dirty="0">
                          <a:latin typeface="Times New Roman"/>
                          <a:ea typeface="Times New Roman"/>
                          <a:cs typeface="Mangal"/>
                        </a:rPr>
                        <a:t>MGNREGS </a:t>
                      </a:r>
                      <a:r>
                        <a:rPr lang="en-US" sz="1600" dirty="0">
                          <a:latin typeface="Times New Roman"/>
                          <a:ea typeface="Times New Roman"/>
                          <a:cs typeface="Mangal"/>
                        </a:rPr>
                        <a:t>–</a:t>
                      </a:r>
                      <a:endParaRPr lang="en-US" sz="1400" dirty="0">
                        <a:latin typeface="Times New Roman"/>
                        <a:ea typeface="Times New Roman"/>
                        <a:cs typeface="Mangal"/>
                      </a:endParaRPr>
                    </a:p>
                    <a:p>
                      <a:pPr marL="54610" marR="48895" algn="ctr">
                        <a:lnSpc>
                          <a:spcPct val="115000"/>
                        </a:lnSpc>
                        <a:spcBef>
                          <a:spcPts val="215"/>
                        </a:spcBef>
                        <a:spcAft>
                          <a:spcPts val="0"/>
                        </a:spcAft>
                      </a:pPr>
                      <a:r>
                        <a:rPr lang="en-US" sz="1600" dirty="0">
                          <a:latin typeface="Times New Roman"/>
                          <a:ea typeface="Times New Roman"/>
                          <a:cs typeface="Mangal"/>
                        </a:rPr>
                        <a:t>M/o Rural Development</a:t>
                      </a:r>
                      <a:endParaRPr lang="en-US" sz="14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261620" marR="61595" indent="-195580" algn="just">
                        <a:lnSpc>
                          <a:spcPct val="115000"/>
                        </a:lnSpc>
                        <a:spcBef>
                          <a:spcPts val="600"/>
                        </a:spcBef>
                        <a:spcAft>
                          <a:spcPts val="0"/>
                        </a:spcAft>
                      </a:pPr>
                      <a:r>
                        <a:rPr lang="en-US" sz="1600" b="1" dirty="0">
                          <a:latin typeface="Times New Roman"/>
                          <a:ea typeface="Times New Roman"/>
                          <a:cs typeface="Mangal"/>
                        </a:rPr>
                        <a:t>a) On account of </a:t>
                      </a:r>
                      <a:r>
                        <a:rPr lang="en-US" sz="1600" b="1" dirty="0" err="1">
                          <a:latin typeface="Times New Roman"/>
                          <a:ea typeface="Times New Roman"/>
                          <a:cs typeface="Mangal"/>
                        </a:rPr>
                        <a:t>digitisation</a:t>
                      </a:r>
                      <a:r>
                        <a:rPr lang="en-US" sz="1600" b="1" dirty="0">
                          <a:latin typeface="Times New Roman"/>
                          <a:ea typeface="Times New Roman"/>
                          <a:cs typeface="Mangal"/>
                        </a:rPr>
                        <a:t> and Aadhaar seeding of Job cards beneficiary database:</a:t>
                      </a:r>
                      <a:endParaRPr lang="en-US" sz="1400" dirty="0">
                        <a:latin typeface="Times New Roman"/>
                        <a:ea typeface="Times New Roman"/>
                        <a:cs typeface="Mangal"/>
                      </a:endParaRPr>
                    </a:p>
                    <a:p>
                      <a:pPr marL="261620" marR="61595" algn="just">
                        <a:lnSpc>
                          <a:spcPct val="115000"/>
                        </a:lnSpc>
                        <a:spcBef>
                          <a:spcPts val="580"/>
                        </a:spcBef>
                        <a:spcAft>
                          <a:spcPts val="0"/>
                        </a:spcAft>
                      </a:pPr>
                      <a:r>
                        <a:rPr lang="en-US" sz="1600" dirty="0">
                          <a:latin typeface="Times New Roman"/>
                          <a:ea typeface="Times New Roman"/>
                          <a:cs typeface="Mangal"/>
                        </a:rPr>
                        <a:t>No. of Job cards deleted due to fake / non-existent/ duplicate/ ineligible beneficiaries X</a:t>
                      </a:r>
                      <a:r>
                        <a:rPr lang="en-US" sz="1600" baseline="0" dirty="0">
                          <a:latin typeface="Times New Roman"/>
                          <a:ea typeface="Times New Roman"/>
                          <a:cs typeface="Mangal"/>
                        </a:rPr>
                        <a:t> </a:t>
                      </a:r>
                      <a:r>
                        <a:rPr lang="en-US" sz="1600" dirty="0">
                          <a:latin typeface="Times New Roman"/>
                          <a:ea typeface="Times New Roman"/>
                          <a:cs typeface="Mangal"/>
                        </a:rPr>
                        <a:t>NREGA wage entitlement per beneficiary.</a:t>
                      </a:r>
                    </a:p>
                    <a:p>
                      <a:pPr marL="261620" marR="62230" indent="-195580" algn="just">
                        <a:lnSpc>
                          <a:spcPct val="115000"/>
                        </a:lnSpc>
                        <a:spcBef>
                          <a:spcPts val="680"/>
                        </a:spcBef>
                        <a:spcAft>
                          <a:spcPts val="0"/>
                        </a:spcAft>
                      </a:pPr>
                      <a:r>
                        <a:rPr lang="en-US" sz="1400" b="1" dirty="0">
                          <a:latin typeface="Times New Roman"/>
                          <a:ea typeface="Times New Roman"/>
                          <a:cs typeface="Mangal"/>
                        </a:rPr>
                        <a:t>b) On account of biometric authentication at the time of payment of wages (as &amp; when introduced)</a:t>
                      </a:r>
                      <a:endParaRPr lang="en-US" sz="1200" dirty="0">
                        <a:latin typeface="Times New Roman"/>
                        <a:ea typeface="Times New Roman"/>
                        <a:cs typeface="Mangal"/>
                      </a:endParaRPr>
                    </a:p>
                    <a:p>
                      <a:pPr marL="261620" marR="59690" algn="just">
                        <a:lnSpc>
                          <a:spcPct val="115000"/>
                        </a:lnSpc>
                        <a:spcAft>
                          <a:spcPts val="0"/>
                        </a:spcAft>
                      </a:pPr>
                      <a:r>
                        <a:rPr lang="en-US" sz="1400" dirty="0">
                          <a:latin typeface="Times New Roman"/>
                          <a:ea typeface="Times New Roman"/>
                          <a:cs typeface="Mangal"/>
                        </a:rPr>
                        <a:t>Difference in the wage bill in pre &amp; post biometric authentication scenario.</a:t>
                      </a:r>
                      <a:endParaRPr lang="en-US" sz="1200" dirty="0">
                        <a:latin typeface="Times New Roman"/>
                        <a:ea typeface="Times New Roman"/>
                        <a:cs typeface="Mangal"/>
                      </a:endParaRPr>
                    </a:p>
                    <a:p>
                      <a:pPr marL="261620" marR="61595" indent="0" algn="just" defTabSz="914400" rtl="0" eaLnBrk="1" fontAlgn="auto" latinLnBrk="0" hangingPunct="1">
                        <a:lnSpc>
                          <a:spcPct val="115000"/>
                        </a:lnSpc>
                        <a:spcBef>
                          <a:spcPts val="580"/>
                        </a:spcBef>
                        <a:spcAft>
                          <a:spcPts val="0"/>
                        </a:spcAft>
                        <a:buClrTx/>
                        <a:buSzTx/>
                        <a:buFontTx/>
                        <a:buNone/>
                        <a:tabLst/>
                        <a:defRPr/>
                      </a:pPr>
                      <a:r>
                        <a:rPr lang="en-US" sz="1400" dirty="0">
                          <a:latin typeface="Times New Roman"/>
                          <a:ea typeface="Times New Roman"/>
                          <a:cs typeface="Mangal"/>
                        </a:rPr>
                        <a:t>Total Savings (a) + (b)</a:t>
                      </a:r>
                      <a:endParaRPr lang="en-US" sz="1200" dirty="0">
                        <a:latin typeface="Times New Roman"/>
                        <a:ea typeface="Times New Roman"/>
                        <a:cs typeface="Mangal"/>
                      </a:endParaRPr>
                    </a:p>
                    <a:p>
                      <a:pPr marL="261620" marR="61595" algn="just">
                        <a:lnSpc>
                          <a:spcPct val="115000"/>
                        </a:lnSpc>
                        <a:spcBef>
                          <a:spcPts val="580"/>
                        </a:spcBef>
                        <a:spcAft>
                          <a:spcPts val="0"/>
                        </a:spcAft>
                      </a:pPr>
                      <a:endParaRPr lang="en-US" sz="14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0"/>
                  </a:ext>
                </a:extLst>
              </a:tr>
              <a:tr h="361877">
                <a:tc>
                  <a:txBody>
                    <a:bodyPr/>
                    <a:lstStyle/>
                    <a:p>
                      <a:pPr>
                        <a:spcAft>
                          <a:spcPts val="0"/>
                        </a:spcAft>
                      </a:pP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66675">
                        <a:spcBef>
                          <a:spcPts val="380"/>
                        </a:spcBef>
                        <a:spcAft>
                          <a:spcPts val="0"/>
                        </a:spcAft>
                      </a:pPr>
                      <a:endParaRPr lang="en-US" sz="11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862C14-7986-448F-B822-A100E3244A0B}"/>
              </a:ext>
            </a:extLst>
          </p:cNvPr>
          <p:cNvSpPr>
            <a:spLocks noGrp="1"/>
          </p:cNvSpPr>
          <p:nvPr>
            <p:ph type="title"/>
          </p:nvPr>
        </p:nvSpPr>
        <p:spPr/>
        <p:txBody>
          <a:bodyPr/>
          <a:lstStyle/>
          <a:p>
            <a:r>
              <a:rPr lang="en-US" dirty="0"/>
              <a:t>DBT – Appreciation (1/2)</a:t>
            </a:r>
          </a:p>
        </p:txBody>
      </p:sp>
      <p:sp>
        <p:nvSpPr>
          <p:cNvPr id="4" name="Slide Number Placeholder 3">
            <a:extLst>
              <a:ext uri="{FF2B5EF4-FFF2-40B4-BE49-F238E27FC236}">
                <a16:creationId xmlns="" xmlns:a16="http://schemas.microsoft.com/office/drawing/2014/main" id="{30DE9FA4-880D-4FA5-8B45-94BDEE3DE1B8}"/>
              </a:ext>
            </a:extLst>
          </p:cNvPr>
          <p:cNvSpPr>
            <a:spLocks noGrp="1"/>
          </p:cNvSpPr>
          <p:nvPr>
            <p:ph type="sldNum" sz="quarter" idx="12"/>
          </p:nvPr>
        </p:nvSpPr>
        <p:spPr/>
        <p:txBody>
          <a:bodyPr/>
          <a:lstStyle/>
          <a:p>
            <a:fld id="{CC3A53C5-5DF4-46B6-93FB-1F989BF1F341}" type="slidenum">
              <a:rPr lang="en-US" smtClean="0"/>
              <a:pPr/>
              <a:t>2</a:t>
            </a:fld>
            <a:endParaRPr lang="en-US"/>
          </a:p>
        </p:txBody>
      </p:sp>
      <p:pic>
        <p:nvPicPr>
          <p:cNvPr id="5" name="Picture 4">
            <a:extLst>
              <a:ext uri="{FF2B5EF4-FFF2-40B4-BE49-F238E27FC236}">
                <a16:creationId xmlns="" xmlns:a16="http://schemas.microsoft.com/office/drawing/2014/main" id="{BC136FD2-4724-4D60-AF12-93CB0F8F8CF1}"/>
              </a:ext>
            </a:extLst>
          </p:cNvPr>
          <p:cNvPicPr>
            <a:picLocks noChangeAspect="1"/>
          </p:cNvPicPr>
          <p:nvPr/>
        </p:nvPicPr>
        <p:blipFill>
          <a:blip r:embed="rId2"/>
          <a:stretch>
            <a:fillRect/>
          </a:stretch>
        </p:blipFill>
        <p:spPr>
          <a:xfrm>
            <a:off x="101600" y="1550731"/>
            <a:ext cx="8715140" cy="4902266"/>
          </a:xfrm>
          <a:prstGeom prst="rect">
            <a:avLst/>
          </a:prstGeom>
        </p:spPr>
      </p:pic>
    </p:spTree>
    <p:extLst>
      <p:ext uri="{BB962C8B-B14F-4D97-AF65-F5344CB8AC3E}">
        <p14:creationId xmlns="" xmlns:p14="http://schemas.microsoft.com/office/powerpoint/2010/main" val="880976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t>Illustrative Examples (3/3)</a:t>
            </a:r>
            <a:endParaRPr lang="en-US" sz="2400" dirty="0"/>
          </a:p>
        </p:txBody>
      </p:sp>
      <p:sp>
        <p:nvSpPr>
          <p:cNvPr id="4" name="Slide Number Placeholder 3"/>
          <p:cNvSpPr>
            <a:spLocks noGrp="1"/>
          </p:cNvSpPr>
          <p:nvPr>
            <p:ph type="sldNum" sz="quarter" idx="12"/>
          </p:nvPr>
        </p:nvSpPr>
        <p:spPr/>
        <p:txBody>
          <a:bodyPr/>
          <a:lstStyle/>
          <a:p>
            <a:fld id="{CC3A53C5-5DF4-46B6-93FB-1F989BF1F341}" type="slidenum">
              <a:rPr lang="en-US" smtClean="0"/>
              <a:pPr/>
              <a:t>20</a:t>
            </a:fld>
            <a:endParaRPr lang="en-US"/>
          </a:p>
        </p:txBody>
      </p:sp>
      <p:graphicFrame>
        <p:nvGraphicFramePr>
          <p:cNvPr id="6" name="Table 5"/>
          <p:cNvGraphicFramePr>
            <a:graphicFrameLocks noGrp="1"/>
          </p:cNvGraphicFramePr>
          <p:nvPr>
            <p:extLst>
              <p:ext uri="{D42A27DB-BD31-4B8C-83A1-F6EECF244321}">
                <p14:modId xmlns="" xmlns:p14="http://schemas.microsoft.com/office/powerpoint/2010/main" val="2573774319"/>
              </p:ext>
            </p:extLst>
          </p:nvPr>
        </p:nvGraphicFramePr>
        <p:xfrm>
          <a:off x="350694" y="2038442"/>
          <a:ext cx="8158306" cy="3419469"/>
        </p:xfrm>
        <a:graphic>
          <a:graphicData uri="http://schemas.openxmlformats.org/drawingml/2006/table">
            <a:tbl>
              <a:tblPr/>
              <a:tblGrid>
                <a:gridCol w="2213488">
                  <a:extLst>
                    <a:ext uri="{9D8B030D-6E8A-4147-A177-3AD203B41FA5}">
                      <a16:colId xmlns="" xmlns:a16="http://schemas.microsoft.com/office/drawing/2014/main" val="20000"/>
                    </a:ext>
                  </a:extLst>
                </a:gridCol>
                <a:gridCol w="5944818">
                  <a:extLst>
                    <a:ext uri="{9D8B030D-6E8A-4147-A177-3AD203B41FA5}">
                      <a16:colId xmlns="" xmlns:a16="http://schemas.microsoft.com/office/drawing/2014/main" val="20002"/>
                    </a:ext>
                  </a:extLst>
                </a:gridCol>
              </a:tblGrid>
              <a:tr h="420172">
                <a:tc>
                  <a:txBody>
                    <a:bodyPr/>
                    <a:lstStyle/>
                    <a:p>
                      <a:pPr marL="53975" marR="50800" algn="ctr">
                        <a:spcBef>
                          <a:spcPts val="600"/>
                        </a:spcBef>
                        <a:spcAft>
                          <a:spcPts val="0"/>
                        </a:spcAft>
                      </a:pPr>
                      <a:r>
                        <a:rPr lang="en-US" sz="1400" b="1" dirty="0">
                          <a:latin typeface="Times New Roman"/>
                          <a:ea typeface="Times New Roman"/>
                          <a:cs typeface="Mangal"/>
                        </a:rPr>
                        <a:t>Scheme</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tc>
                  <a:txBody>
                    <a:bodyPr/>
                    <a:lstStyle/>
                    <a:p>
                      <a:pPr marL="235585">
                        <a:spcBef>
                          <a:spcPts val="600"/>
                        </a:spcBef>
                        <a:spcAft>
                          <a:spcPts val="0"/>
                        </a:spcAft>
                      </a:pPr>
                      <a:r>
                        <a:rPr lang="en-US" sz="1400" b="1" dirty="0">
                          <a:latin typeface="Times New Roman"/>
                          <a:ea typeface="Times New Roman"/>
                          <a:cs typeface="Mangal"/>
                        </a:rPr>
                        <a:t>Methodology</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2">
                        <a:lumMod val="75000"/>
                      </a:schemeClr>
                    </a:solidFill>
                  </a:tcPr>
                </a:tc>
                <a:extLst>
                  <a:ext uri="{0D108BD9-81ED-4DB2-BD59-A6C34878D82A}">
                    <a16:rowId xmlns="" xmlns:a16="http://schemas.microsoft.com/office/drawing/2014/main" val="2389502414"/>
                  </a:ext>
                </a:extLst>
              </a:tr>
              <a:tr h="420172">
                <a:tc>
                  <a:txBody>
                    <a:bodyPr/>
                    <a:lstStyle/>
                    <a:p>
                      <a:pPr marL="130810">
                        <a:spcBef>
                          <a:spcPts val="575"/>
                        </a:spcBef>
                        <a:spcAft>
                          <a:spcPts val="0"/>
                        </a:spcAft>
                      </a:pPr>
                      <a:r>
                        <a:rPr lang="en-US" sz="1400" b="1" dirty="0">
                          <a:latin typeface="Times New Roman"/>
                          <a:ea typeface="Times New Roman"/>
                          <a:cs typeface="Mangal"/>
                        </a:rPr>
                        <a:t>Fertilizers </a:t>
                      </a:r>
                      <a:r>
                        <a:rPr lang="en-US" sz="1400" dirty="0">
                          <a:latin typeface="Times New Roman"/>
                          <a:ea typeface="Times New Roman"/>
                          <a:cs typeface="Mangal"/>
                        </a:rPr>
                        <a:t>–</a:t>
                      </a:r>
                      <a:endParaRPr lang="en-US" sz="1200" dirty="0">
                        <a:latin typeface="Times New Roman"/>
                        <a:ea typeface="Times New Roman"/>
                        <a:cs typeface="Mangal"/>
                      </a:endParaRPr>
                    </a:p>
                    <a:p>
                      <a:pPr marL="78740">
                        <a:spcBef>
                          <a:spcPts val="205"/>
                        </a:spcBef>
                        <a:spcAft>
                          <a:spcPts val="0"/>
                        </a:spcAft>
                      </a:pPr>
                      <a:r>
                        <a:rPr lang="en-US" sz="1400" dirty="0">
                          <a:latin typeface="Times New Roman"/>
                          <a:ea typeface="Times New Roman"/>
                          <a:cs typeface="Mangal"/>
                        </a:rPr>
                        <a:t>D/o Fertilizers</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48260" marR="24765">
                        <a:lnSpc>
                          <a:spcPct val="115000"/>
                        </a:lnSpc>
                        <a:spcBef>
                          <a:spcPts val="600"/>
                        </a:spcBef>
                        <a:spcAft>
                          <a:spcPts val="0"/>
                        </a:spcAft>
                      </a:pPr>
                      <a:r>
                        <a:rPr lang="en-US" sz="1400" b="1" dirty="0">
                          <a:latin typeface="Times New Roman"/>
                          <a:ea typeface="Times New Roman"/>
                          <a:cs typeface="Mangal"/>
                        </a:rPr>
                        <a:t>On account of biometric authentication of purchasers:</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 xmlns:a16="http://schemas.microsoft.com/office/drawing/2014/main" val="10000"/>
                  </a:ext>
                </a:extLst>
              </a:tr>
              <a:tr h="359648">
                <a:tc>
                  <a:txBody>
                    <a:bodyPr/>
                    <a:lstStyle/>
                    <a:p>
                      <a:pPr>
                        <a:spcAft>
                          <a:spcPts val="0"/>
                        </a:spcAft>
                      </a:pP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319405" marR="61595" algn="just">
                        <a:lnSpc>
                          <a:spcPct val="115000"/>
                        </a:lnSpc>
                        <a:spcBef>
                          <a:spcPts val="370"/>
                        </a:spcBef>
                        <a:spcAft>
                          <a:spcPts val="0"/>
                        </a:spcAft>
                      </a:pPr>
                      <a:r>
                        <a:rPr lang="en-US" sz="1400" dirty="0">
                          <a:latin typeface="Times New Roman"/>
                          <a:ea typeface="Times New Roman"/>
                          <a:cs typeface="Mangal"/>
                        </a:rPr>
                        <a:t>Difference in cost of fertilizer off-take (subsidy element) in pre and post DBT scenario</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016758">
                <a:tc>
                  <a:txBody>
                    <a:bodyPr/>
                    <a:lstStyle/>
                    <a:p>
                      <a:pPr marL="54610" marR="45720" algn="ctr">
                        <a:lnSpc>
                          <a:spcPct val="115000"/>
                        </a:lnSpc>
                        <a:spcBef>
                          <a:spcPts val="585"/>
                        </a:spcBef>
                        <a:spcAft>
                          <a:spcPts val="0"/>
                        </a:spcAft>
                      </a:pPr>
                      <a:r>
                        <a:rPr lang="en-US" sz="1400" b="1" dirty="0">
                          <a:latin typeface="Times New Roman"/>
                          <a:ea typeface="Times New Roman"/>
                          <a:cs typeface="Mangal"/>
                        </a:rPr>
                        <a:t>Scholarships</a:t>
                      </a:r>
                      <a:r>
                        <a:rPr lang="en-US" sz="1400" dirty="0">
                          <a:latin typeface="Times New Roman"/>
                          <a:ea typeface="Times New Roman"/>
                          <a:cs typeface="Mangal"/>
                        </a:rPr>
                        <a:t>– M/o </a:t>
                      </a:r>
                      <a:r>
                        <a:rPr lang="en-US" sz="1200" dirty="0">
                          <a:latin typeface="Times New Roman"/>
                          <a:ea typeface="Times New Roman"/>
                          <a:cs typeface="Mangal"/>
                        </a:rPr>
                        <a:t>Minority Affairs, M/o Social Justice and     Empowerment, M/o </a:t>
                      </a:r>
                      <a:r>
                        <a:rPr lang="en-US" sz="1200" dirty="0" err="1">
                          <a:latin typeface="Times New Roman"/>
                          <a:ea typeface="Times New Roman"/>
                          <a:cs typeface="Mangal"/>
                        </a:rPr>
                        <a:t>Labour</a:t>
                      </a:r>
                      <a:r>
                        <a:rPr lang="en-US" sz="1200" dirty="0">
                          <a:latin typeface="Times New Roman"/>
                          <a:ea typeface="Times New Roman"/>
                          <a:cs typeface="Mangal"/>
                        </a:rPr>
                        <a:t> &amp; Employment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1435" marR="60325" algn="just">
                        <a:lnSpc>
                          <a:spcPct val="115000"/>
                        </a:lnSpc>
                        <a:spcBef>
                          <a:spcPts val="610"/>
                        </a:spcBef>
                        <a:spcAft>
                          <a:spcPts val="0"/>
                        </a:spcAft>
                      </a:pPr>
                      <a:r>
                        <a:rPr lang="en-US" sz="1400" b="1" dirty="0">
                          <a:latin typeface="Times New Roman"/>
                          <a:ea typeface="Times New Roman"/>
                          <a:cs typeface="Mangal"/>
                        </a:rPr>
                        <a:t>On account of digitization and Aadhaar seeding of beneficiary database and direct credit in beneficiary’s bank account:</a:t>
                      </a:r>
                      <a:endParaRPr lang="en-US" sz="1200" dirty="0">
                        <a:latin typeface="Times New Roman"/>
                        <a:ea typeface="Times New Roman"/>
                        <a:cs typeface="Mangal"/>
                      </a:endParaRPr>
                    </a:p>
                    <a:p>
                      <a:pPr marL="252730" marR="62865" algn="just">
                        <a:lnSpc>
                          <a:spcPct val="115000"/>
                        </a:lnSpc>
                        <a:spcBef>
                          <a:spcPts val="570"/>
                        </a:spcBef>
                        <a:spcAft>
                          <a:spcPts val="0"/>
                        </a:spcAft>
                      </a:pPr>
                      <a:r>
                        <a:rPr lang="en-US" sz="1400" dirty="0">
                          <a:latin typeface="Times New Roman"/>
                          <a:ea typeface="Times New Roman"/>
                          <a:cs typeface="Mangal"/>
                        </a:rPr>
                        <a:t>No. of records deleted due to fake/non-existent/ duplicate/ ineligible beneficiaries X Scholarship entitlement per beneficiary</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907576">
                <a:tc>
                  <a:txBody>
                    <a:bodyPr/>
                    <a:lstStyle/>
                    <a:p>
                      <a:pPr marL="54610" marR="48895" algn="ctr">
                        <a:spcBef>
                          <a:spcPts val="610"/>
                        </a:spcBef>
                        <a:spcAft>
                          <a:spcPts val="0"/>
                        </a:spcAft>
                      </a:pPr>
                      <a:r>
                        <a:rPr lang="en-US" sz="1400" b="1">
                          <a:latin typeface="Times New Roman"/>
                          <a:ea typeface="Times New Roman"/>
                          <a:cs typeface="Mangal"/>
                        </a:rPr>
                        <a:t>NSAP</a:t>
                      </a:r>
                      <a:endParaRPr lang="en-US" sz="1200">
                        <a:latin typeface="Times New Roman"/>
                        <a:ea typeface="Times New Roman"/>
                        <a:cs typeface="Mangal"/>
                      </a:endParaRPr>
                    </a:p>
                    <a:p>
                      <a:pPr marL="111125" marR="105410" indent="635" algn="ctr">
                        <a:lnSpc>
                          <a:spcPct val="115000"/>
                        </a:lnSpc>
                        <a:spcBef>
                          <a:spcPts val="180"/>
                        </a:spcBef>
                        <a:spcAft>
                          <a:spcPts val="0"/>
                        </a:spcAft>
                      </a:pPr>
                      <a:r>
                        <a:rPr lang="en-US" sz="1400" b="1">
                          <a:latin typeface="Times New Roman"/>
                          <a:ea typeface="Times New Roman"/>
                          <a:cs typeface="Mangal"/>
                        </a:rPr>
                        <a:t>(pension) </a:t>
                      </a:r>
                      <a:r>
                        <a:rPr lang="en-US" sz="1400">
                          <a:latin typeface="Times New Roman"/>
                          <a:ea typeface="Times New Roman"/>
                          <a:cs typeface="Mangal"/>
                        </a:rPr>
                        <a:t>– M/o Rural Development</a:t>
                      </a:r>
                      <a:endParaRPr lang="en-US" sz="120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61595" algn="just">
                        <a:lnSpc>
                          <a:spcPct val="115000"/>
                        </a:lnSpc>
                        <a:spcBef>
                          <a:spcPts val="610"/>
                        </a:spcBef>
                        <a:spcAft>
                          <a:spcPts val="0"/>
                        </a:spcAft>
                      </a:pPr>
                      <a:r>
                        <a:rPr lang="en-US" sz="1400" b="1" dirty="0">
                          <a:latin typeface="Times New Roman"/>
                          <a:ea typeface="Times New Roman"/>
                          <a:cs typeface="Mangal"/>
                        </a:rPr>
                        <a:t>On account of </a:t>
                      </a:r>
                      <a:r>
                        <a:rPr lang="en-US" sz="1400" b="1" dirty="0" err="1">
                          <a:latin typeface="Times New Roman"/>
                          <a:ea typeface="Times New Roman"/>
                          <a:cs typeface="Mangal"/>
                        </a:rPr>
                        <a:t>digitisation</a:t>
                      </a:r>
                      <a:r>
                        <a:rPr lang="en-US" sz="1400" b="1" dirty="0">
                          <a:latin typeface="Times New Roman"/>
                          <a:ea typeface="Times New Roman"/>
                          <a:cs typeface="Mangal"/>
                        </a:rPr>
                        <a:t> and Aadhaar seeding of pension database, and direct credit in beneficiary’s bank account:</a:t>
                      </a:r>
                      <a:endParaRPr lang="en-US" sz="1200" dirty="0">
                        <a:latin typeface="Times New Roman"/>
                        <a:ea typeface="Times New Roman"/>
                        <a:cs typeface="Mangal"/>
                      </a:endParaRPr>
                    </a:p>
                    <a:p>
                      <a:pPr marL="252730" marR="62865" algn="just">
                        <a:lnSpc>
                          <a:spcPct val="115000"/>
                        </a:lnSpc>
                        <a:spcBef>
                          <a:spcPts val="570"/>
                        </a:spcBef>
                        <a:spcAft>
                          <a:spcPts val="0"/>
                        </a:spcAft>
                      </a:pPr>
                      <a:r>
                        <a:rPr lang="en-US" sz="1400" dirty="0">
                          <a:latin typeface="Times New Roman"/>
                          <a:ea typeface="Times New Roman"/>
                          <a:cs typeface="Mangal"/>
                        </a:rPr>
                        <a:t>No. of pension records deleted due to fake/non-existent/ duplicate/ ineligible beneficiaries X pension entitlement per beneficiary</a:t>
                      </a:r>
                      <a:endParaRPr lang="en-US" sz="1200" dirty="0">
                        <a:latin typeface="Times New Roman"/>
                        <a:ea typeface="Times New Roman"/>
                        <a:cs typeface="Mang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04112" y="6404541"/>
            <a:ext cx="2057400" cy="337038"/>
          </a:xfrm>
        </p:spPr>
        <p:txBody>
          <a:bodyPr/>
          <a:lstStyle/>
          <a:p>
            <a:fld id="{CC3A53C5-5DF4-46B6-93FB-1F989BF1F341}" type="slidenum">
              <a:rPr lang="en-US" smtClean="0">
                <a:solidFill>
                  <a:prstClr val="black">
                    <a:tint val="75000"/>
                  </a:prstClr>
                </a:solidFill>
              </a:rPr>
              <a:pPr/>
              <a:t>21</a:t>
            </a:fld>
            <a:endParaRPr lang="en-US" dirty="0">
              <a:solidFill>
                <a:prstClr val="black">
                  <a:tint val="75000"/>
                </a:prstClr>
              </a:solidFill>
            </a:endParaRPr>
          </a:p>
        </p:txBody>
      </p:sp>
      <p:sp>
        <p:nvSpPr>
          <p:cNvPr id="23" name="Rounded Rectangle 8">
            <a:extLst>
              <a:ext uri="{FF2B5EF4-FFF2-40B4-BE49-F238E27FC236}">
                <a16:creationId xmlns="" xmlns:a16="http://schemas.microsoft.com/office/drawing/2014/main" id="{121A4876-75E3-460B-B7DF-816FEFC1B971}"/>
              </a:ext>
            </a:extLst>
          </p:cNvPr>
          <p:cNvSpPr/>
          <p:nvPr/>
        </p:nvSpPr>
        <p:spPr>
          <a:xfrm>
            <a:off x="139337" y="1474183"/>
            <a:ext cx="8786951" cy="811817"/>
          </a:xfrm>
          <a:prstGeom prst="roundRect">
            <a:avLst/>
          </a:prstGeom>
          <a:solidFill>
            <a:schemeClr val="accent6">
              <a:lumMod val="20000"/>
              <a:lumOff val="80000"/>
            </a:schemeClr>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108"/>
              </a:spcBef>
              <a:spcAft>
                <a:spcPts val="1108"/>
              </a:spcAft>
            </a:pPr>
            <a:r>
              <a:rPr lang="en-US" sz="1662" b="1" dirty="0">
                <a:solidFill>
                  <a:prstClr val="black"/>
                </a:solidFill>
                <a:latin typeface="Georgia" panose="02040502050405020303" pitchFamily="18" charset="0"/>
              </a:rPr>
              <a:t>Rs. 3,48,564.66 crore Benefits / Gains  due to removal of more than 10 crore </a:t>
            </a:r>
            <a:r>
              <a:rPr lang="en-IN" sz="1662" dirty="0">
                <a:solidFill>
                  <a:prstClr val="black"/>
                </a:solidFill>
                <a:latin typeface="Georgia" panose="02040502050405020303" pitchFamily="18" charset="0"/>
              </a:rPr>
              <a:t>duplicate, fake/ non-existent beneficiaries across schemes</a:t>
            </a:r>
          </a:p>
        </p:txBody>
      </p:sp>
      <p:grpSp>
        <p:nvGrpSpPr>
          <p:cNvPr id="2" name="Group 26">
            <a:extLst>
              <a:ext uri="{FF2B5EF4-FFF2-40B4-BE49-F238E27FC236}">
                <a16:creationId xmlns="" xmlns:a16="http://schemas.microsoft.com/office/drawing/2014/main" id="{BFE2ECC3-8565-46F6-894C-1CC116A5DB96}"/>
              </a:ext>
            </a:extLst>
          </p:cNvPr>
          <p:cNvGrpSpPr/>
          <p:nvPr/>
        </p:nvGrpSpPr>
        <p:grpSpPr>
          <a:xfrm>
            <a:off x="194196" y="2364423"/>
            <a:ext cx="5216004" cy="3598753"/>
            <a:chOff x="433137" y="2473693"/>
            <a:chExt cx="8184652" cy="3728266"/>
          </a:xfrm>
        </p:grpSpPr>
        <p:graphicFrame>
          <p:nvGraphicFramePr>
            <p:cNvPr id="28" name="Chart 27">
              <a:extLst>
                <a:ext uri="{FF2B5EF4-FFF2-40B4-BE49-F238E27FC236}">
                  <a16:creationId xmlns="" xmlns:a16="http://schemas.microsoft.com/office/drawing/2014/main" id="{2DC788DF-9C9F-4934-A264-ECCA00C684EB}"/>
                </a:ext>
              </a:extLst>
            </p:cNvPr>
            <p:cNvGraphicFramePr/>
            <p:nvPr/>
          </p:nvGraphicFramePr>
          <p:xfrm>
            <a:off x="433137" y="2473693"/>
            <a:ext cx="8184652" cy="3728266"/>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 xmlns:a16="http://schemas.microsoft.com/office/drawing/2014/main" id="{87848C2C-F098-419C-BF20-8C4314B7F3F2}"/>
                </a:ext>
              </a:extLst>
            </p:cNvPr>
            <p:cNvSpPr txBox="1"/>
            <p:nvPr/>
          </p:nvSpPr>
          <p:spPr>
            <a:xfrm>
              <a:off x="606690" y="2669802"/>
              <a:ext cx="5144535" cy="542050"/>
            </a:xfrm>
            <a:prstGeom prst="rect">
              <a:avLst/>
            </a:prstGeom>
            <a:noFill/>
          </p:spPr>
          <p:txBody>
            <a:bodyPr wrap="square" rtlCol="0">
              <a:spAutoFit/>
            </a:bodyPr>
            <a:lstStyle/>
            <a:p>
              <a:pPr algn="ctr"/>
              <a:r>
                <a:rPr lang="en-IN" sz="1400" i="1" dirty="0">
                  <a:solidFill>
                    <a:prstClr val="black"/>
                  </a:solidFill>
                  <a:latin typeface="Georgia" panose="02040502050405020303" pitchFamily="18" charset="0"/>
                </a:rPr>
                <a:t>Cumulative Estimated Benefits / Gains </a:t>
              </a:r>
            </a:p>
            <a:p>
              <a:pPr algn="ctr"/>
              <a:r>
                <a:rPr lang="en-IN" sz="1400" i="1" dirty="0">
                  <a:solidFill>
                    <a:prstClr val="black"/>
                  </a:solidFill>
                  <a:latin typeface="Georgia" panose="02040502050405020303" pitchFamily="18" charset="0"/>
                </a:rPr>
                <a:t>In Rs. </a:t>
              </a:r>
              <a:r>
                <a:rPr lang="en-IN" sz="1400" i="1" dirty="0" err="1">
                  <a:solidFill>
                    <a:prstClr val="black"/>
                  </a:solidFill>
                  <a:latin typeface="Georgia" panose="02040502050405020303" pitchFamily="18" charset="0"/>
                </a:rPr>
                <a:t>crore</a:t>
              </a:r>
              <a:endParaRPr lang="en-IN" sz="1400" i="1" dirty="0">
                <a:solidFill>
                  <a:prstClr val="black"/>
                </a:solidFill>
                <a:latin typeface="Georgia" panose="02040502050405020303" pitchFamily="18" charset="0"/>
              </a:endParaRPr>
            </a:p>
          </p:txBody>
        </p:sp>
      </p:grpSp>
      <p:graphicFrame>
        <p:nvGraphicFramePr>
          <p:cNvPr id="3" name="Table 2">
            <a:extLst>
              <a:ext uri="{FF2B5EF4-FFF2-40B4-BE49-F238E27FC236}">
                <a16:creationId xmlns="" xmlns:a16="http://schemas.microsoft.com/office/drawing/2014/main" id="{AA9D54E9-A799-42D7-9543-0943517B1AD3}"/>
              </a:ext>
            </a:extLst>
          </p:cNvPr>
          <p:cNvGraphicFramePr>
            <a:graphicFrameLocks noGrp="1"/>
          </p:cNvGraphicFramePr>
          <p:nvPr/>
        </p:nvGraphicFramePr>
        <p:xfrm>
          <a:off x="5467762" y="2304689"/>
          <a:ext cx="3412640" cy="3686273"/>
        </p:xfrm>
        <a:graphic>
          <a:graphicData uri="http://schemas.openxmlformats.org/drawingml/2006/table">
            <a:tbl>
              <a:tblPr>
                <a:tableStyleId>{5940675A-B579-460E-94D1-54222C63F5DA}</a:tableStyleId>
              </a:tblPr>
              <a:tblGrid>
                <a:gridCol w="1182397">
                  <a:extLst>
                    <a:ext uri="{9D8B030D-6E8A-4147-A177-3AD203B41FA5}">
                      <a16:colId xmlns="" xmlns:a16="http://schemas.microsoft.com/office/drawing/2014/main" val="3103446749"/>
                    </a:ext>
                  </a:extLst>
                </a:gridCol>
                <a:gridCol w="646403">
                  <a:extLst>
                    <a:ext uri="{9D8B030D-6E8A-4147-A177-3AD203B41FA5}">
                      <a16:colId xmlns="" xmlns:a16="http://schemas.microsoft.com/office/drawing/2014/main" val="1686138749"/>
                    </a:ext>
                  </a:extLst>
                </a:gridCol>
                <a:gridCol w="1583840">
                  <a:extLst>
                    <a:ext uri="{9D8B030D-6E8A-4147-A177-3AD203B41FA5}">
                      <a16:colId xmlns="" xmlns:a16="http://schemas.microsoft.com/office/drawing/2014/main" val="1670851770"/>
                    </a:ext>
                  </a:extLst>
                </a:gridCol>
              </a:tblGrid>
              <a:tr h="555306">
                <a:tc gridSpan="2">
                  <a:txBody>
                    <a:bodyPr/>
                    <a:lstStyle/>
                    <a:p>
                      <a:pPr algn="ctr" fontAlgn="ctr"/>
                      <a:r>
                        <a:rPr lang="en-US" sz="1200" b="1" u="none" strike="noStrike" dirty="0">
                          <a:solidFill>
                            <a:sysClr val="windowText" lastClr="000000"/>
                          </a:solidFill>
                          <a:effectLst/>
                          <a:latin typeface="Georgia" panose="02040502050405020303" pitchFamily="18" charset="0"/>
                        </a:rPr>
                        <a:t>Scheme</a:t>
                      </a:r>
                      <a:endParaRPr lang="en-US" sz="1200" b="1" i="0" u="none" strike="noStrike" dirty="0">
                        <a:solidFill>
                          <a:sysClr val="windowText" lastClr="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lang="en-U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solidFill>
                            <a:sysClr val="windowText" lastClr="000000"/>
                          </a:solidFill>
                          <a:effectLst/>
                          <a:latin typeface="Georgia" panose="02040502050405020303" pitchFamily="18" charset="0"/>
                        </a:rPr>
                        <a:t>Cumulative</a:t>
                      </a:r>
                      <a:r>
                        <a:rPr lang="en-US" sz="1200" b="1" u="none" strike="noStrike" baseline="0" dirty="0">
                          <a:solidFill>
                            <a:sysClr val="windowText" lastClr="000000"/>
                          </a:solidFill>
                          <a:effectLst/>
                          <a:latin typeface="Georgia" panose="02040502050405020303" pitchFamily="18" charset="0"/>
                        </a:rPr>
                        <a:t> since inception Cr.</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 xmlns:a16="http://schemas.microsoft.com/office/drawing/2014/main" val="1586482094"/>
                  </a:ext>
                </a:extLst>
              </a:tr>
              <a:tr h="335525">
                <a:tc gridSpan="2">
                  <a:txBody>
                    <a:bodyPr/>
                    <a:lstStyle/>
                    <a:p>
                      <a:pPr algn="ctr" fontAlgn="ctr"/>
                      <a:r>
                        <a:rPr lang="en-US" sz="1200" b="1" u="none" strike="noStrike" dirty="0">
                          <a:effectLst/>
                          <a:latin typeface="Georgia" panose="02040502050405020303" pitchFamily="18" charset="0"/>
                        </a:rPr>
                        <a:t>PDS</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t"/>
                      <a:r>
                        <a:rPr lang="en-US" sz="1200" b="0" i="0" u="none" strike="noStrike" kern="1200" dirty="0">
                          <a:solidFill>
                            <a:srgbClr val="000000"/>
                          </a:solidFill>
                          <a:effectLst/>
                          <a:latin typeface="Georgia" panose="02040502050405020303" pitchFamily="18" charset="0"/>
                          <a:ea typeface="+mn-ea"/>
                          <a:cs typeface="+mn-cs"/>
                        </a:rPr>
                        <a:t>1,85,573.28</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933980419"/>
                  </a:ext>
                </a:extLst>
              </a:tr>
              <a:tr h="225031">
                <a:tc gridSpan="2">
                  <a:txBody>
                    <a:bodyPr/>
                    <a:lstStyle/>
                    <a:p>
                      <a:pPr algn="ctr" fontAlgn="ctr"/>
                      <a:r>
                        <a:rPr lang="en-US" sz="1200" b="1" u="none" strike="noStrike" dirty="0">
                          <a:effectLst/>
                          <a:latin typeface="Georgia" panose="02040502050405020303" pitchFamily="18" charset="0"/>
                        </a:rPr>
                        <a:t>PAHAL</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1200" b="0" i="0" u="none" strike="noStrike" dirty="0">
                          <a:solidFill>
                            <a:schemeClr val="tx1"/>
                          </a:solidFill>
                          <a:effectLst/>
                          <a:latin typeface="Georgia" panose="02040502050405020303" pitchFamily="18" charset="0"/>
                        </a:rPr>
                        <a:t>73,443.34</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60803077"/>
                  </a:ext>
                </a:extLst>
              </a:tr>
              <a:tr h="335525">
                <a:tc gridSpan="2">
                  <a:txBody>
                    <a:bodyPr/>
                    <a:lstStyle/>
                    <a:p>
                      <a:pPr algn="ctr" fontAlgn="ctr"/>
                      <a:r>
                        <a:rPr lang="en-US" sz="1200" b="1" u="none" strike="noStrike" dirty="0">
                          <a:effectLst/>
                          <a:latin typeface="Georgia" panose="02040502050405020303" pitchFamily="18" charset="0"/>
                        </a:rPr>
                        <a:t>MGNREGS</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t"/>
                      <a:r>
                        <a:rPr lang="en-US" sz="1200" b="0" i="0" u="none" strike="noStrike" kern="1200" dirty="0">
                          <a:solidFill>
                            <a:srgbClr val="000000"/>
                          </a:solidFill>
                          <a:effectLst/>
                          <a:latin typeface="Georgia" panose="02040502050405020303" pitchFamily="18" charset="0"/>
                          <a:ea typeface="+mn-ea"/>
                          <a:cs typeface="+mn-cs"/>
                        </a:rPr>
                        <a:t>42,534.14</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80216768"/>
                  </a:ext>
                </a:extLst>
              </a:tr>
              <a:tr h="335525">
                <a:tc gridSpan="2">
                  <a:txBody>
                    <a:bodyPr/>
                    <a:lstStyle/>
                    <a:p>
                      <a:pPr algn="ctr" fontAlgn="ctr"/>
                      <a:r>
                        <a:rPr lang="en-US" sz="1200" b="1" u="none" strike="noStrike" kern="1200" dirty="0">
                          <a:solidFill>
                            <a:schemeClr val="tx1"/>
                          </a:solidFill>
                          <a:effectLst/>
                          <a:latin typeface="Georgia" panose="02040502050405020303" pitchFamily="18" charset="0"/>
                          <a:ea typeface="+mn-ea"/>
                          <a:cs typeface="+mn-cs"/>
                        </a:rPr>
                        <a:t>Fertilizer Subsidy</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IN"/>
                    </a:p>
                  </a:txBody>
                  <a:tcPr/>
                </a:tc>
                <a:tc>
                  <a:txBody>
                    <a:bodyPr/>
                    <a:lstStyle/>
                    <a:p>
                      <a:pPr algn="ctr" fontAlgn="t"/>
                      <a:r>
                        <a:rPr lang="en-US" sz="1200" b="0" i="0" u="none" strike="noStrike" kern="1200" dirty="0">
                          <a:solidFill>
                            <a:srgbClr val="000000"/>
                          </a:solidFill>
                          <a:effectLst/>
                          <a:latin typeface="Georgia" panose="02040502050405020303" pitchFamily="18" charset="0"/>
                          <a:ea typeface="+mn-ea"/>
                          <a:cs typeface="+mn-cs"/>
                        </a:rPr>
                        <a:t>18,699.89</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001153445"/>
                  </a:ext>
                </a:extLst>
              </a:tr>
              <a:tr h="335525">
                <a:tc rowSpan="2">
                  <a:txBody>
                    <a:bodyPr/>
                    <a:lstStyle/>
                    <a:p>
                      <a:pPr algn="ctr" fontAlgn="ctr"/>
                      <a:r>
                        <a:rPr lang="en-US" sz="1200" b="1" u="none" strike="noStrike" kern="1200" dirty="0">
                          <a:solidFill>
                            <a:schemeClr val="tx1"/>
                          </a:solidFill>
                          <a:effectLst/>
                          <a:latin typeface="Georgia" panose="02040502050405020303" pitchFamily="18" charset="0"/>
                          <a:ea typeface="+mn-ea"/>
                          <a:cs typeface="+mn-cs"/>
                        </a:rPr>
                        <a:t>Scholarships</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00"/>
                          </a:solidFill>
                          <a:effectLst/>
                          <a:latin typeface="Georgia" panose="02040502050405020303" pitchFamily="18" charset="0"/>
                        </a:rPr>
                        <a:t>MoMA</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b="0" i="0" u="none" strike="noStrike" kern="1200" dirty="0">
                          <a:solidFill>
                            <a:srgbClr val="000000"/>
                          </a:solidFill>
                          <a:effectLst/>
                          <a:latin typeface="Georgia" panose="02040502050405020303" pitchFamily="18" charset="0"/>
                          <a:ea typeface="+mn-ea"/>
                          <a:cs typeface="+mn-cs"/>
                        </a:rPr>
                        <a:t>1,916.79</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453196494"/>
                  </a:ext>
                </a:extLst>
              </a:tr>
              <a:tr h="335525">
                <a:tc vMerge="1">
                  <a:txBody>
                    <a:bodyPr/>
                    <a:lstStyle/>
                    <a:p>
                      <a:pPr algn="ctr" fontAlgn="ctr"/>
                      <a:endParaRPr lang="en-US" sz="16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en-US" sz="1200" b="1" i="0" u="none" strike="noStrike" dirty="0">
                          <a:solidFill>
                            <a:srgbClr val="000000"/>
                          </a:solidFill>
                          <a:effectLst/>
                          <a:latin typeface="Georgia" panose="02040502050405020303" pitchFamily="18" charset="0"/>
                        </a:rPr>
                        <a:t>SJ&amp;E</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b="0" i="0" u="none" strike="noStrike" kern="1200" dirty="0">
                          <a:solidFill>
                            <a:srgbClr val="000000"/>
                          </a:solidFill>
                          <a:effectLst/>
                          <a:latin typeface="Georgia" panose="02040502050405020303" pitchFamily="18" charset="0"/>
                          <a:ea typeface="+mn-ea"/>
                          <a:cs typeface="+mn-cs"/>
                        </a:rPr>
                        <a:t>1,054.65</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24797479"/>
                  </a:ext>
                </a:extLst>
              </a:tr>
              <a:tr h="603946">
                <a:tc gridSpan="2">
                  <a:txBody>
                    <a:bodyPr/>
                    <a:lstStyle/>
                    <a:p>
                      <a:pPr algn="ctr" fontAlgn="ctr"/>
                      <a:r>
                        <a:rPr lang="en-US" sz="1200" b="1" u="none" strike="noStrike" kern="1200" dirty="0">
                          <a:solidFill>
                            <a:schemeClr val="tx1"/>
                          </a:solidFill>
                          <a:effectLst/>
                          <a:latin typeface="Georgia" panose="02040502050405020303" pitchFamily="18" charset="0"/>
                          <a:ea typeface="+mn-ea"/>
                          <a:cs typeface="+mn-cs"/>
                        </a:rPr>
                        <a:t>Supplementary Nutrition Program </a:t>
                      </a:r>
                      <a:r>
                        <a:rPr lang="en-US" sz="1200" b="1" u="none" strike="noStrike" kern="1200" baseline="0" dirty="0">
                          <a:solidFill>
                            <a:schemeClr val="tx1"/>
                          </a:solidFill>
                          <a:effectLst/>
                          <a:latin typeface="Georgia" panose="02040502050405020303" pitchFamily="18" charset="0"/>
                          <a:ea typeface="+mn-ea"/>
                          <a:cs typeface="+mn-cs"/>
                        </a:rPr>
                        <a:t>o</a:t>
                      </a:r>
                      <a:r>
                        <a:rPr lang="en-US" sz="1200" b="1" u="none" strike="noStrike" kern="1200" dirty="0">
                          <a:solidFill>
                            <a:schemeClr val="tx1"/>
                          </a:solidFill>
                          <a:effectLst/>
                          <a:latin typeface="Georgia" panose="02040502050405020303" pitchFamily="18" charset="0"/>
                          <a:ea typeface="+mn-ea"/>
                          <a:cs typeface="+mn-cs"/>
                        </a:rPr>
                        <a:t>f </a:t>
                      </a:r>
                      <a:r>
                        <a:rPr lang="en-US" sz="1200" b="1" u="none" strike="noStrike" kern="1200" dirty="0" err="1">
                          <a:solidFill>
                            <a:schemeClr val="tx1"/>
                          </a:solidFill>
                          <a:effectLst/>
                          <a:latin typeface="Georgia" panose="02040502050405020303" pitchFamily="18" charset="0"/>
                          <a:ea typeface="+mn-ea"/>
                          <a:cs typeface="+mn-cs"/>
                        </a:rPr>
                        <a:t>Aanganwadi</a:t>
                      </a:r>
                      <a:r>
                        <a:rPr lang="en-US" sz="1200" b="1" u="none" strike="noStrike" kern="1200" dirty="0">
                          <a:solidFill>
                            <a:schemeClr val="tx1"/>
                          </a:solidFill>
                          <a:effectLst/>
                          <a:latin typeface="Georgia" panose="02040502050405020303" pitchFamily="18" charset="0"/>
                          <a:ea typeface="+mn-ea"/>
                          <a:cs typeface="+mn-cs"/>
                        </a:rPr>
                        <a:t> </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fontAlgn="ct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t"/>
                      <a:r>
                        <a:rPr lang="en-US" sz="1200" b="0" i="0" u="none" strike="noStrike" kern="1200" dirty="0">
                          <a:solidFill>
                            <a:srgbClr val="000000"/>
                          </a:solidFill>
                          <a:effectLst/>
                          <a:latin typeface="Georgia" panose="02040502050405020303" pitchFamily="18" charset="0"/>
                          <a:ea typeface="+mn-ea"/>
                          <a:cs typeface="+mn-cs"/>
                        </a:rPr>
                        <a:t>1,523.75</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886274380"/>
                  </a:ext>
                </a:extLst>
              </a:tr>
              <a:tr h="335525">
                <a:tc gridSpan="2">
                  <a:txBody>
                    <a:bodyPr/>
                    <a:lstStyle/>
                    <a:p>
                      <a:pPr algn="ctr" fontAlgn="ctr"/>
                      <a:r>
                        <a:rPr lang="en-US" sz="1200" b="1" u="none" strike="noStrike" dirty="0">
                          <a:effectLst/>
                          <a:latin typeface="Georgia" panose="02040502050405020303" pitchFamily="18" charset="0"/>
                        </a:rPr>
                        <a:t>NSAP</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t"/>
                      <a:r>
                        <a:rPr lang="en-US" sz="1200" b="0" i="0" u="none" strike="noStrike" kern="1200" dirty="0">
                          <a:solidFill>
                            <a:srgbClr val="000000"/>
                          </a:solidFill>
                          <a:effectLst/>
                          <a:latin typeface="Georgia" panose="02040502050405020303" pitchFamily="18" charset="0"/>
                          <a:ea typeface="+mn-ea"/>
                          <a:cs typeface="+mn-cs"/>
                        </a:rPr>
                        <a:t>537.10</a:t>
                      </a:r>
                    </a:p>
                  </a:txBody>
                  <a:tcPr marL="60960" marR="6096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2626815"/>
                  </a:ext>
                </a:extLst>
              </a:tr>
              <a:tr h="288840">
                <a:tc gridSpan="2">
                  <a:txBody>
                    <a:bodyPr/>
                    <a:lstStyle/>
                    <a:p>
                      <a:pPr algn="ctr" fontAlgn="ctr"/>
                      <a:r>
                        <a:rPr lang="en-US" sz="1200" b="1" u="none" strike="noStrike" dirty="0">
                          <a:effectLst/>
                          <a:latin typeface="Georgia" panose="02040502050405020303" pitchFamily="18" charset="0"/>
                        </a:rPr>
                        <a:t>Others</a:t>
                      </a:r>
                      <a:endParaRPr lang="en-US" sz="1200" b="1" i="0" u="none" strike="noStrike" dirty="0">
                        <a:solidFill>
                          <a:srgbClr val="000000"/>
                        </a:solidFill>
                        <a:effectLst/>
                        <a:latin typeface="Georgia" panose="02040502050405020303" pitchFamily="18" charset="0"/>
                      </a:endParaRP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a:txBody>
                    <a:bodyPr/>
                    <a:lstStyle/>
                    <a:p>
                      <a:pPr algn="ctr" fontAlgn="ctr"/>
                      <a:r>
                        <a:rPr lang="en-US" sz="1200" b="0" i="0" u="none" strike="noStrike" dirty="0">
                          <a:solidFill>
                            <a:schemeClr val="tx1"/>
                          </a:solidFill>
                          <a:effectLst/>
                          <a:latin typeface="Georgia" panose="02040502050405020303" pitchFamily="18" charset="0"/>
                        </a:rPr>
                        <a:t>1,175.58</a:t>
                      </a:r>
                    </a:p>
                  </a:txBody>
                  <a:tcPr marL="45720" marR="4572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07775762"/>
                  </a:ext>
                </a:extLst>
              </a:tr>
            </a:tbl>
          </a:graphicData>
        </a:graphic>
      </p:graphicFrame>
      <p:sp>
        <p:nvSpPr>
          <p:cNvPr id="10" name="Title 2"/>
          <p:cNvSpPr txBox="1">
            <a:spLocks/>
          </p:cNvSpPr>
          <p:nvPr/>
        </p:nvSpPr>
        <p:spPr>
          <a:xfrm>
            <a:off x="139337" y="284940"/>
            <a:ext cx="8736727" cy="557338"/>
          </a:xfrm>
          <a:prstGeom prst="rect">
            <a:avLst/>
          </a:prstGeom>
        </p:spPr>
        <p:txBody>
          <a:bodyPr vert="horz" lIns="91440" tIns="45720" rIns="91440" bIns="45720" rtlCol="0" anchor="ctr">
            <a:noAutofit/>
          </a:bodyPr>
          <a:lstStyle/>
          <a:p>
            <a:r>
              <a:rPr lang="en-IN" sz="2600" b="1" dirty="0">
                <a:solidFill>
                  <a:srgbClr val="ED7D31">
                    <a:lumMod val="75000"/>
                  </a:srgbClr>
                </a:solidFill>
                <a:latin typeface="Georgia" panose="02040502050405020303" pitchFamily="18" charset="0"/>
              </a:rPr>
              <a:t>Benefits / Gains due to DBT</a:t>
            </a:r>
            <a:endParaRPr lang="en-US" sz="2600" b="1" dirty="0">
              <a:solidFill>
                <a:srgbClr val="ED7D31">
                  <a:lumMod val="75000"/>
                </a:srgbClr>
              </a:solidFill>
              <a:latin typeface="Georgia" panose="02040502050405020303" pitchFamily="18" charset="0"/>
            </a:endParaRPr>
          </a:p>
        </p:txBody>
      </p:sp>
      <p:sp>
        <p:nvSpPr>
          <p:cNvPr id="11" name="TextBox 10">
            <a:extLst>
              <a:ext uri="{FF2B5EF4-FFF2-40B4-BE49-F238E27FC236}">
                <a16:creationId xmlns="" xmlns:a16="http://schemas.microsoft.com/office/drawing/2014/main" id="{19CF1D7A-136C-4EC4-B4EA-46EEE5F64E11}"/>
              </a:ext>
            </a:extLst>
          </p:cNvPr>
          <p:cNvSpPr txBox="1"/>
          <p:nvPr/>
        </p:nvSpPr>
        <p:spPr>
          <a:xfrm>
            <a:off x="0" y="5798813"/>
            <a:ext cx="5334000" cy="369332"/>
          </a:xfrm>
          <a:prstGeom prst="rect">
            <a:avLst/>
          </a:prstGeom>
          <a:noFill/>
        </p:spPr>
        <p:txBody>
          <a:bodyPr wrap="square">
            <a:spAutoFit/>
          </a:bodyPr>
          <a:lstStyle/>
          <a:p>
            <a:pPr algn="ctr"/>
            <a:r>
              <a:rPr lang="en-IN" sz="1800" b="1" i="1" dirty="0">
                <a:latin typeface="Georgia" panose="02040502050405020303" pitchFamily="18" charset="0"/>
              </a:rPr>
              <a:t>Savings of Rs </a:t>
            </a:r>
            <a:r>
              <a:rPr lang="en-IN" sz="1800" b="1" i="1" dirty="0">
                <a:solidFill>
                  <a:srgbClr val="FF0000"/>
                </a:solidFill>
                <a:latin typeface="Georgia" panose="02040502050405020303" pitchFamily="18" charset="0"/>
              </a:rPr>
              <a:t>27,030 </a:t>
            </a:r>
            <a:r>
              <a:rPr lang="en-IN" sz="1800" b="1" i="1" dirty="0" err="1">
                <a:solidFill>
                  <a:srgbClr val="FF0000"/>
                </a:solidFill>
                <a:latin typeface="Georgia" panose="02040502050405020303" pitchFamily="18" charset="0"/>
              </a:rPr>
              <a:t>cr</a:t>
            </a:r>
            <a:r>
              <a:rPr lang="en-IN" sz="1800" b="1" i="1" dirty="0">
                <a:solidFill>
                  <a:srgbClr val="FF0000"/>
                </a:solidFill>
                <a:latin typeface="Georgia" panose="02040502050405020303" pitchFamily="18" charset="0"/>
              </a:rPr>
              <a:t> </a:t>
            </a:r>
            <a:r>
              <a:rPr lang="en-IN" sz="1800" b="1" i="1" dirty="0">
                <a:latin typeface="Georgia" panose="02040502050405020303" pitchFamily="18" charset="0"/>
              </a:rPr>
              <a:t>reported by States </a:t>
            </a:r>
          </a:p>
        </p:txBody>
      </p:sp>
      <p:sp>
        <p:nvSpPr>
          <p:cNvPr id="12" name="TextBox 11">
            <a:extLst>
              <a:ext uri="{FF2B5EF4-FFF2-40B4-BE49-F238E27FC236}">
                <a16:creationId xmlns="" xmlns:a16="http://schemas.microsoft.com/office/drawing/2014/main" id="{392630AD-A10A-4234-8C5E-6D07A1DE69EF}"/>
              </a:ext>
            </a:extLst>
          </p:cNvPr>
          <p:cNvSpPr txBox="1"/>
          <p:nvPr/>
        </p:nvSpPr>
        <p:spPr>
          <a:xfrm>
            <a:off x="139337" y="6095248"/>
            <a:ext cx="8669867" cy="646331"/>
          </a:xfrm>
          <a:prstGeom prst="rect">
            <a:avLst/>
          </a:prstGeom>
          <a:noFill/>
        </p:spPr>
        <p:txBody>
          <a:bodyPr wrap="square">
            <a:spAutoFit/>
          </a:bodyPr>
          <a:lstStyle/>
          <a:p>
            <a:r>
              <a:rPr lang="en-IN" dirty="0">
                <a:latin typeface="Georgia" pitchFamily="18" charset="0"/>
              </a:rPr>
              <a:t> </a:t>
            </a:r>
            <a:r>
              <a:rPr lang="en-US" dirty="0">
                <a:solidFill>
                  <a:srgbClr val="FF0000"/>
                </a:solidFill>
                <a:latin typeface="Georgia" pitchFamily="18" charset="0"/>
              </a:rPr>
              <a:t>Savings of Rs 2,079.53 crore been reported by Rajasthan </a:t>
            </a:r>
            <a:r>
              <a:rPr lang="en-US" dirty="0" err="1">
                <a:solidFill>
                  <a:srgbClr val="FF0000"/>
                </a:solidFill>
                <a:latin typeface="Georgia" pitchFamily="18" charset="0"/>
              </a:rPr>
              <a:t>upto</a:t>
            </a:r>
            <a:r>
              <a:rPr lang="en-US" dirty="0">
                <a:solidFill>
                  <a:srgbClr val="FF0000"/>
                </a:solidFill>
                <a:latin typeface="Georgia" pitchFamily="18" charset="0"/>
              </a:rPr>
              <a:t> FY 2022-23</a:t>
            </a:r>
          </a:p>
          <a:p>
            <a:r>
              <a:rPr lang="en-US" dirty="0">
                <a:solidFill>
                  <a:srgbClr val="FF0000"/>
                </a:solidFill>
                <a:latin typeface="Georgia" pitchFamily="18" charset="0"/>
              </a:rPr>
              <a:t> (to be updated </a:t>
            </a:r>
            <a:r>
              <a:rPr lang="en-US" dirty="0" err="1">
                <a:solidFill>
                  <a:srgbClr val="FF0000"/>
                </a:solidFill>
                <a:latin typeface="Georgia" pitchFamily="18" charset="0"/>
              </a:rPr>
              <a:t>upto</a:t>
            </a:r>
            <a:r>
              <a:rPr lang="en-US" dirty="0">
                <a:solidFill>
                  <a:srgbClr val="FF0000"/>
                </a:solidFill>
                <a:latin typeface="Georgia" pitchFamily="18" charset="0"/>
              </a:rPr>
              <a:t> FY 2024-25)</a:t>
            </a:r>
            <a:endParaRPr lang="en-IN" dirty="0"/>
          </a:p>
        </p:txBody>
      </p:sp>
    </p:spTree>
    <p:extLst>
      <p:ext uri="{BB962C8B-B14F-4D97-AF65-F5344CB8AC3E}">
        <p14:creationId xmlns="" xmlns:p14="http://schemas.microsoft.com/office/powerpoint/2010/main" val="169227293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3A53C5-5DF4-46B6-93FB-1F989BF1F341}" type="slidenum">
              <a:rPr lang="en-US" smtClean="0"/>
              <a:pPr/>
              <a:t>22</a:t>
            </a:fld>
            <a:endParaRPr lang="en-US"/>
          </a:p>
        </p:txBody>
      </p:sp>
      <p:sp>
        <p:nvSpPr>
          <p:cNvPr id="8" name="Content Placeholder 7">
            <a:extLst>
              <a:ext uri="{FF2B5EF4-FFF2-40B4-BE49-F238E27FC236}">
                <a16:creationId xmlns="" xmlns:a16="http://schemas.microsoft.com/office/drawing/2014/main" id="{0AF2EEFA-BA9C-4FDB-BA7E-76164AF9BA5A}"/>
              </a:ext>
            </a:extLst>
          </p:cNvPr>
          <p:cNvSpPr>
            <a:spLocks noGrp="1"/>
          </p:cNvSpPr>
          <p:nvPr>
            <p:ph idx="1"/>
          </p:nvPr>
        </p:nvSpPr>
        <p:spPr>
          <a:xfrm>
            <a:off x="276046" y="1681972"/>
            <a:ext cx="8574656" cy="4419900"/>
          </a:xfrm>
        </p:spPr>
        <p:txBody>
          <a:bodyPr anchor="ctr">
            <a:normAutofit/>
          </a:bodyPr>
          <a:lstStyle/>
          <a:p>
            <a:pPr marL="0" indent="0" algn="ctr">
              <a:buNone/>
            </a:pPr>
            <a:r>
              <a:rPr lang="en-US" sz="4400" b="1" dirty="0">
                <a:latin typeface="Georgia" panose="02040502050405020303" pitchFamily="18" charset="0"/>
              </a:rPr>
              <a:t>Thank You</a:t>
            </a:r>
          </a:p>
        </p:txBody>
      </p:sp>
    </p:spTree>
    <p:extLst>
      <p:ext uri="{BB962C8B-B14F-4D97-AF65-F5344CB8AC3E}">
        <p14:creationId xmlns="" xmlns:p14="http://schemas.microsoft.com/office/powerpoint/2010/main" val="2181475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2" name="Slide Number Placeholder 3">
            <a:extLst>
              <a:ext uri="{FF2B5EF4-FFF2-40B4-BE49-F238E27FC236}">
                <a16:creationId xmlns="" xmlns:a16="http://schemas.microsoft.com/office/drawing/2014/main" id="{474EB56A-7518-8A22-56F0-F907CA34B087}"/>
              </a:ext>
            </a:extLst>
          </p:cNvPr>
          <p:cNvSpPr txBox="1">
            <a:spLocks/>
          </p:cNvSpPr>
          <p:nvPr/>
        </p:nvSpPr>
        <p:spPr>
          <a:xfrm>
            <a:off x="6635651" y="5516556"/>
            <a:ext cx="1714500" cy="253559"/>
          </a:xfrm>
          <a:prstGeom prst="rect">
            <a:avLst/>
          </a:prstGeom>
        </p:spPr>
        <p:txBody>
          <a:bodyPr vert="horz" lIns="63500" tIns="31750" rIns="63500" bIns="31750" rtlCol="0" anchor="ctr"/>
          <a:lstStyle>
            <a:defPPr>
              <a:defRPr lang="en-US"/>
            </a:defPPr>
            <a:lvl1pPr marL="0" algn="r" defTabSz="457200" rtl="0" eaLnBrk="1" latinLnBrk="0" hangingPunct="1">
              <a:defRPr sz="12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C3A53C5-5DF4-46B6-93FB-1F989BF1F341}" type="slidenum">
              <a:rPr lang="en-US" sz="833"/>
              <a:pPr/>
              <a:t>23</a:t>
            </a:fld>
            <a:endParaRPr lang="en-US" sz="833" dirty="0"/>
          </a:p>
        </p:txBody>
      </p:sp>
      <p:sp>
        <p:nvSpPr>
          <p:cNvPr id="8" name="Content Placeholder 2">
            <a:extLst>
              <a:ext uri="{FF2B5EF4-FFF2-40B4-BE49-F238E27FC236}">
                <a16:creationId xmlns="" xmlns:a16="http://schemas.microsoft.com/office/drawing/2014/main" id="{F8560FA7-50B3-4DBA-471A-4E7395EEA97E}"/>
              </a:ext>
            </a:extLst>
          </p:cNvPr>
          <p:cNvSpPr>
            <a:spLocks noGrp="1"/>
          </p:cNvSpPr>
          <p:nvPr>
            <p:ph idx="1"/>
          </p:nvPr>
        </p:nvSpPr>
        <p:spPr>
          <a:xfrm>
            <a:off x="140074" y="1888250"/>
            <a:ext cx="8802221" cy="3668809"/>
          </a:xfrm>
        </p:spPr>
        <p:txBody>
          <a:bodyPr>
            <a:noAutofit/>
          </a:bodyPr>
          <a:lstStyle/>
          <a:p>
            <a:pPr marL="0" indent="0" algn="just">
              <a:lnSpc>
                <a:spcPct val="100000"/>
              </a:lnSpc>
              <a:spcBef>
                <a:spcPts val="277"/>
              </a:spcBef>
              <a:spcAft>
                <a:spcPts val="277"/>
              </a:spcAft>
              <a:buNone/>
            </a:pPr>
            <a:r>
              <a:rPr lang="en-IN" sz="1333" dirty="0">
                <a:latin typeface="Georgia" pitchFamily="18" charset="0"/>
              </a:rPr>
              <a:t>Shaped by the Supreme Court’s judgment in 2018 and Amendment in 2019, use of Aadhaar is governed by following provisions of Aadhaar Act:</a:t>
            </a:r>
          </a:p>
          <a:p>
            <a:pPr marL="238106" indent="-238106" algn="just">
              <a:lnSpc>
                <a:spcPct val="100000"/>
              </a:lnSpc>
              <a:spcBef>
                <a:spcPts val="277"/>
              </a:spcBef>
              <a:spcAft>
                <a:spcPts val="277"/>
              </a:spcAft>
              <a:buFont typeface="+mj-lt"/>
              <a:buAutoNum type="arabicPeriod"/>
            </a:pPr>
            <a:r>
              <a:rPr lang="en-IN" sz="1333" b="1" u="sng" dirty="0">
                <a:latin typeface="Georgia" pitchFamily="18" charset="0"/>
              </a:rPr>
              <a:t>Section 4 (7):</a:t>
            </a:r>
            <a:r>
              <a:rPr lang="en-IN" sz="1333" b="1" dirty="0">
                <a:latin typeface="Georgia" pitchFamily="18" charset="0"/>
              </a:rPr>
              <a:t> </a:t>
            </a:r>
            <a:r>
              <a:rPr lang="en-IN" sz="1333" dirty="0">
                <a:latin typeface="Georgia" pitchFamily="18" charset="0"/>
              </a:rPr>
              <a:t>Authentication mandatory under the provisions of laws made by Parliament </a:t>
            </a:r>
            <a:r>
              <a:rPr lang="en-IN" sz="1333" i="1" dirty="0">
                <a:latin typeface="Georgia" pitchFamily="18" charset="0"/>
              </a:rPr>
              <a:t>(</a:t>
            </a:r>
            <a:r>
              <a:rPr lang="en-IN" sz="1333" i="1" dirty="0" err="1">
                <a:latin typeface="Georgia" pitchFamily="18" charset="0"/>
              </a:rPr>
              <a:t>eg</a:t>
            </a:r>
            <a:r>
              <a:rPr lang="en-IN" sz="1333" i="1" dirty="0">
                <a:latin typeface="Georgia" pitchFamily="18" charset="0"/>
              </a:rPr>
              <a:t> PAN)</a:t>
            </a:r>
          </a:p>
          <a:p>
            <a:pPr marL="238106" indent="-238106" algn="just">
              <a:lnSpc>
                <a:spcPct val="100000"/>
              </a:lnSpc>
              <a:spcBef>
                <a:spcPts val="277"/>
              </a:spcBef>
              <a:spcAft>
                <a:spcPts val="277"/>
              </a:spcAft>
              <a:buFont typeface="+mj-lt"/>
              <a:buAutoNum type="arabicPeriod"/>
            </a:pPr>
            <a:r>
              <a:rPr lang="en-IN" sz="1333" b="1" u="sng" dirty="0">
                <a:latin typeface="Georgia" pitchFamily="18" charset="0"/>
              </a:rPr>
              <a:t>Section 4(4)(b)(</a:t>
            </a:r>
            <a:r>
              <a:rPr lang="en-IN" sz="1333" b="1" u="sng" dirty="0" err="1">
                <a:latin typeface="Georgia" pitchFamily="18" charset="0"/>
              </a:rPr>
              <a:t>i</a:t>
            </a:r>
            <a:r>
              <a:rPr lang="en-IN" sz="1333" b="1" u="sng" dirty="0">
                <a:latin typeface="Georgia" pitchFamily="18" charset="0"/>
              </a:rPr>
              <a:t>):</a:t>
            </a:r>
            <a:r>
              <a:rPr lang="en-IN" sz="1333" dirty="0">
                <a:latin typeface="Georgia" pitchFamily="18" charset="0"/>
              </a:rPr>
              <a:t> Enabling provision for voluntary authentication, under </a:t>
            </a:r>
            <a:r>
              <a:rPr lang="en-US" sz="1333" dirty="0">
                <a:latin typeface="Georgia" pitchFamily="18" charset="0"/>
              </a:rPr>
              <a:t>any other law made by Parliament (</a:t>
            </a:r>
            <a:r>
              <a:rPr lang="en-US" sz="1333" dirty="0" err="1">
                <a:latin typeface="Georgia" pitchFamily="18" charset="0"/>
              </a:rPr>
              <a:t>Eg.</a:t>
            </a:r>
            <a:r>
              <a:rPr lang="en-US" sz="1333" dirty="0">
                <a:latin typeface="Georgia" pitchFamily="18" charset="0"/>
              </a:rPr>
              <a:t> entities regulated IRDAI, SEBI and Prevention of Money Laundering Act)</a:t>
            </a:r>
            <a:endParaRPr lang="en-IN" sz="1333" b="1" u="sng" dirty="0">
              <a:latin typeface="Georgia" pitchFamily="18" charset="0"/>
            </a:endParaRPr>
          </a:p>
          <a:p>
            <a:pPr marL="238106" indent="-238106" algn="just">
              <a:lnSpc>
                <a:spcPct val="100000"/>
              </a:lnSpc>
              <a:spcBef>
                <a:spcPts val="277"/>
              </a:spcBef>
              <a:spcAft>
                <a:spcPts val="277"/>
              </a:spcAft>
              <a:buFont typeface="+mj-lt"/>
              <a:buAutoNum type="arabicPeriod"/>
            </a:pPr>
            <a:r>
              <a:rPr lang="en-IN" sz="1333" b="1" u="sng" dirty="0">
                <a:latin typeface="Georgia" pitchFamily="18" charset="0"/>
              </a:rPr>
              <a:t>Section 4 (4)(b)(ii)</a:t>
            </a:r>
            <a:r>
              <a:rPr lang="en-IN" sz="1333" b="1" dirty="0">
                <a:latin typeface="Georgia" pitchFamily="18" charset="0"/>
              </a:rPr>
              <a:t>: </a:t>
            </a:r>
            <a:r>
              <a:rPr lang="en-IN" sz="1333" dirty="0">
                <a:latin typeface="Georgia" pitchFamily="18" charset="0"/>
              </a:rPr>
              <a:t>Enabling provision for voluntary use of Aadhaar, in the interest of State (but no denial of service) (Health ID etc)</a:t>
            </a:r>
          </a:p>
          <a:p>
            <a:pPr marL="238106" indent="-238106" algn="just">
              <a:lnSpc>
                <a:spcPct val="100000"/>
              </a:lnSpc>
              <a:spcBef>
                <a:spcPts val="277"/>
              </a:spcBef>
              <a:spcAft>
                <a:spcPts val="277"/>
              </a:spcAft>
              <a:buFont typeface="+mj-lt"/>
              <a:buAutoNum type="arabicPeriod"/>
            </a:pPr>
            <a:r>
              <a:rPr lang="en-IN" sz="1333" b="1" u="sng" dirty="0">
                <a:latin typeface="Georgia" pitchFamily="18" charset="0"/>
              </a:rPr>
              <a:t>Section 7</a:t>
            </a:r>
            <a:r>
              <a:rPr lang="en-IN" sz="1333" b="1" dirty="0">
                <a:latin typeface="Georgia" pitchFamily="18" charset="0"/>
              </a:rPr>
              <a:t>:</a:t>
            </a:r>
            <a:r>
              <a:rPr lang="en-IN" sz="1333" dirty="0">
                <a:latin typeface="Georgia" pitchFamily="18" charset="0"/>
              </a:rPr>
              <a:t> Aadhaar authentication, subject to the condition that alternate and viable means of identification are available and Aadhaar enrolment is facilitated. This section is used for DBT and was upheld by the SC in its 2018 judgement. Exception handling in place.</a:t>
            </a:r>
          </a:p>
          <a:p>
            <a:pPr marL="238106" indent="-238106" algn="just">
              <a:lnSpc>
                <a:spcPct val="100000"/>
              </a:lnSpc>
              <a:spcBef>
                <a:spcPts val="277"/>
              </a:spcBef>
              <a:spcAft>
                <a:spcPts val="277"/>
              </a:spcAft>
              <a:buFont typeface="+mj-lt"/>
              <a:buAutoNum type="arabicPeriod"/>
            </a:pPr>
            <a:r>
              <a:rPr lang="en-US" sz="1333" b="1" u="sng" dirty="0">
                <a:latin typeface="Georgia" pitchFamily="18" charset="0"/>
              </a:rPr>
              <a:t>Se</a:t>
            </a:r>
            <a:r>
              <a:rPr lang="en-IN" sz="1333" b="1" u="sng" dirty="0" err="1">
                <a:latin typeface="Georgia" pitchFamily="18" charset="0"/>
              </a:rPr>
              <a:t>ction</a:t>
            </a:r>
            <a:r>
              <a:rPr lang="en-IN" sz="1333" b="1" u="sng" dirty="0">
                <a:latin typeface="Georgia" pitchFamily="18" charset="0"/>
              </a:rPr>
              <a:t> 3A:</a:t>
            </a:r>
            <a:r>
              <a:rPr lang="en-IN" sz="1333" b="1" dirty="0">
                <a:latin typeface="Georgia" pitchFamily="18" charset="0"/>
              </a:rPr>
              <a:t> </a:t>
            </a:r>
            <a:r>
              <a:rPr lang="en-IN" sz="1333" dirty="0">
                <a:latin typeface="Georgia" pitchFamily="18" charset="0"/>
              </a:rPr>
              <a:t>Parental consent must for children less than 18 years of age; No denial of services or benefits on authentication failure.</a:t>
            </a:r>
          </a:p>
          <a:p>
            <a:pPr marL="238106" indent="-238106" algn="just">
              <a:lnSpc>
                <a:spcPct val="100000"/>
              </a:lnSpc>
              <a:spcBef>
                <a:spcPts val="277"/>
              </a:spcBef>
              <a:spcAft>
                <a:spcPts val="277"/>
              </a:spcAft>
              <a:buFont typeface="+mj-lt"/>
              <a:buAutoNum type="arabicPeriod"/>
            </a:pPr>
            <a:r>
              <a:rPr lang="en-US" sz="1333" b="1" u="sng" dirty="0">
                <a:highlight>
                  <a:srgbClr val="FEFDF9"/>
                </a:highlight>
                <a:latin typeface="Georgia" pitchFamily="18" charset="0"/>
              </a:rPr>
              <a:t>Se</a:t>
            </a:r>
            <a:r>
              <a:rPr lang="en-IN" sz="1333" b="1" u="sng" dirty="0" err="1">
                <a:highlight>
                  <a:srgbClr val="FEFDF9"/>
                </a:highlight>
                <a:latin typeface="Georgia" pitchFamily="18" charset="0"/>
              </a:rPr>
              <a:t>ction</a:t>
            </a:r>
            <a:r>
              <a:rPr lang="en-IN" sz="1333" b="1" u="sng" dirty="0">
                <a:highlight>
                  <a:srgbClr val="FEFDF9"/>
                </a:highlight>
                <a:latin typeface="Georgia" pitchFamily="18" charset="0"/>
              </a:rPr>
              <a:t> 29:</a:t>
            </a:r>
            <a:r>
              <a:rPr lang="en-IN" sz="1333" b="1" dirty="0">
                <a:highlight>
                  <a:srgbClr val="FEFDF9"/>
                </a:highlight>
                <a:latin typeface="Georgia" pitchFamily="18" charset="0"/>
              </a:rPr>
              <a:t> </a:t>
            </a:r>
            <a:r>
              <a:rPr lang="en-IN" sz="1333" dirty="0">
                <a:highlight>
                  <a:srgbClr val="FEFDF9"/>
                </a:highlight>
                <a:latin typeface="Georgia" pitchFamily="18" charset="0"/>
              </a:rPr>
              <a:t>Purpose limitation – Restriction on sharing information.</a:t>
            </a:r>
          </a:p>
          <a:p>
            <a:pPr marL="0" indent="0" algn="just">
              <a:lnSpc>
                <a:spcPct val="100000"/>
              </a:lnSpc>
              <a:spcBef>
                <a:spcPts val="277"/>
              </a:spcBef>
              <a:spcAft>
                <a:spcPts val="277"/>
              </a:spcAft>
              <a:buNone/>
            </a:pPr>
            <a:r>
              <a:rPr lang="en-US" sz="1333" b="1" dirty="0">
                <a:highlight>
                  <a:srgbClr val="FEFDF9"/>
                </a:highlight>
                <a:latin typeface="Georgia" pitchFamily="18" charset="0"/>
              </a:rPr>
              <a:t>‘Ministries/Departments of the Government of India’, however can be treated as a single</a:t>
            </a:r>
            <a:r>
              <a:rPr lang="en-US" sz="1333" b="1" dirty="0">
                <a:latin typeface="Georgia" pitchFamily="18" charset="0"/>
              </a:rPr>
              <a:t> entity</a:t>
            </a:r>
            <a:r>
              <a:rPr lang="en-US" sz="1333" dirty="0">
                <a:latin typeface="Georgia" pitchFamily="18" charset="0"/>
              </a:rPr>
              <a:t> (</a:t>
            </a:r>
            <a:r>
              <a:rPr lang="en-IN" sz="1333" dirty="0">
                <a:latin typeface="Georgia" pitchFamily="18" charset="0"/>
              </a:rPr>
              <a:t>OM of UIDAI dated 27.10.2021). Further, consent-based sharing of data permitted between centre and state.</a:t>
            </a:r>
          </a:p>
          <a:p>
            <a:pPr marL="238106" indent="-238106" algn="just">
              <a:lnSpc>
                <a:spcPct val="100000"/>
              </a:lnSpc>
              <a:spcBef>
                <a:spcPts val="277"/>
              </a:spcBef>
              <a:spcAft>
                <a:spcPts val="277"/>
              </a:spcAft>
              <a:buFont typeface="+mj-lt"/>
              <a:buAutoNum type="arabicPeriod"/>
            </a:pPr>
            <a:endParaRPr lang="en-US" sz="1111" dirty="0">
              <a:latin typeface="Georgia" pitchFamily="18" charset="0"/>
            </a:endParaRPr>
          </a:p>
        </p:txBody>
      </p:sp>
      <p:sp>
        <p:nvSpPr>
          <p:cNvPr id="9" name="Title 2">
            <a:extLst>
              <a:ext uri="{FF2B5EF4-FFF2-40B4-BE49-F238E27FC236}">
                <a16:creationId xmlns="" xmlns:a16="http://schemas.microsoft.com/office/drawing/2014/main" id="{77DE0EDA-36FE-1F9C-66C8-F5A8968129BA}"/>
              </a:ext>
            </a:extLst>
          </p:cNvPr>
          <p:cNvSpPr txBox="1">
            <a:spLocks/>
          </p:cNvSpPr>
          <p:nvPr/>
        </p:nvSpPr>
        <p:spPr>
          <a:xfrm>
            <a:off x="868158" y="1708671"/>
            <a:ext cx="7412880" cy="668349"/>
          </a:xfrm>
          <a:prstGeom prst="rect">
            <a:avLst/>
          </a:prstGeom>
        </p:spPr>
        <p:txBody>
          <a:bodyPr vert="horz" lIns="63500" tIns="31750" rIns="63500" bIns="31750" rtlCol="0" anchor="ctr">
            <a:noAutofit/>
          </a:bodyPr>
          <a:lstStyle/>
          <a:p>
            <a:pPr algn="ctr" defTabSz="634950">
              <a:lnSpc>
                <a:spcPct val="90000"/>
              </a:lnSpc>
              <a:spcBef>
                <a:spcPct val="0"/>
              </a:spcBef>
              <a:defRPr/>
            </a:pPr>
            <a:endParaRPr lang="en-US" sz="1667" b="1" dirty="0">
              <a:solidFill>
                <a:schemeClr val="accent2">
                  <a:lumMod val="75000"/>
                </a:schemeClr>
              </a:solidFill>
              <a:latin typeface="Georgia" panose="02040502050405020303" pitchFamily="18" charset="0"/>
              <a:ea typeface="+mj-ea"/>
              <a:cs typeface="+mj-cs"/>
            </a:endParaRPr>
          </a:p>
        </p:txBody>
      </p:sp>
      <p:pic>
        <p:nvPicPr>
          <p:cNvPr id="10" name="Picture 9">
            <a:extLst>
              <a:ext uri="{FF2B5EF4-FFF2-40B4-BE49-F238E27FC236}">
                <a16:creationId xmlns="" xmlns:a16="http://schemas.microsoft.com/office/drawing/2014/main" id="{C6C83098-F600-3AF2-0AFB-961B136DD504}"/>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7701" y="651377"/>
            <a:ext cx="1070334" cy="800833"/>
          </a:xfrm>
          <a:prstGeom prst="rect">
            <a:avLst/>
          </a:prstGeom>
        </p:spPr>
      </p:pic>
      <p:sp>
        <p:nvSpPr>
          <p:cNvPr id="11" name="Title 1">
            <a:extLst>
              <a:ext uri="{FF2B5EF4-FFF2-40B4-BE49-F238E27FC236}">
                <a16:creationId xmlns="" xmlns:a16="http://schemas.microsoft.com/office/drawing/2014/main" id="{3F058368-D62C-EEBD-AB47-0DE6EFE5CCFA}"/>
              </a:ext>
            </a:extLst>
          </p:cNvPr>
          <p:cNvSpPr>
            <a:spLocks noGrp="1"/>
          </p:cNvSpPr>
          <p:nvPr>
            <p:ph type="title"/>
          </p:nvPr>
        </p:nvSpPr>
        <p:spPr>
          <a:xfrm>
            <a:off x="954612" y="115859"/>
            <a:ext cx="6691050" cy="644923"/>
          </a:xfrm>
        </p:spPr>
        <p:txBody>
          <a:bodyPr>
            <a:normAutofit/>
          </a:bodyPr>
          <a:lstStyle/>
          <a:p>
            <a:r>
              <a:rPr lang="en-US" sz="2333" dirty="0">
                <a:solidFill>
                  <a:srgbClr val="ED7D31">
                    <a:lumMod val="75000"/>
                  </a:srgbClr>
                </a:solidFill>
              </a:rPr>
              <a:t>Legal Provision -Aadhaar</a:t>
            </a:r>
            <a:r>
              <a:rPr lang="en-IN" sz="2000" dirty="0"/>
              <a:t>		</a:t>
            </a:r>
            <a:endParaRPr lang="en-US" sz="2000" dirty="0"/>
          </a:p>
        </p:txBody>
      </p:sp>
    </p:spTree>
    <p:extLst>
      <p:ext uri="{BB962C8B-B14F-4D97-AF65-F5344CB8AC3E}">
        <p14:creationId xmlns="" xmlns:p14="http://schemas.microsoft.com/office/powerpoint/2010/main" val="2016097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790"/>
            <a:ext cx="9143999" cy="883964"/>
          </a:xfrm>
        </p:spPr>
        <p:txBody>
          <a:bodyPr/>
          <a:lstStyle/>
          <a:p>
            <a:r>
              <a:rPr lang="en-US" dirty="0"/>
              <a:t>Good practices for use of Aadhaar</a:t>
            </a:r>
          </a:p>
        </p:txBody>
      </p:sp>
      <p:sp>
        <p:nvSpPr>
          <p:cNvPr id="3" name="Content Placeholder 2"/>
          <p:cNvSpPr>
            <a:spLocks noGrp="1"/>
          </p:cNvSpPr>
          <p:nvPr>
            <p:ph idx="1"/>
          </p:nvPr>
        </p:nvSpPr>
        <p:spPr>
          <a:xfrm>
            <a:off x="114298" y="1623495"/>
            <a:ext cx="8958261" cy="4732856"/>
          </a:xfrm>
        </p:spPr>
        <p:txBody>
          <a:bodyPr>
            <a:normAutofit lnSpcReduction="10000"/>
          </a:bodyPr>
          <a:lstStyle/>
          <a:p>
            <a:r>
              <a:rPr lang="en-US" sz="2400" dirty="0">
                <a:latin typeface="Georgia" panose="02040502050405020303" pitchFamily="18" charset="0"/>
              </a:rPr>
              <a:t>Design workflow to incentivize Aadhaar usage</a:t>
            </a:r>
          </a:p>
          <a:p>
            <a:endParaRPr lang="en-US" sz="2400" dirty="0">
              <a:latin typeface="Georgia" panose="02040502050405020303" pitchFamily="18" charset="0"/>
            </a:endParaRPr>
          </a:p>
          <a:p>
            <a:r>
              <a:rPr lang="en-US" sz="2400" dirty="0">
                <a:latin typeface="Georgia" panose="02040502050405020303" pitchFamily="18" charset="0"/>
              </a:rPr>
              <a:t>Promote use of Aadhaar through ‘nudge’ policies- PM KISAN, AYUSHMAN BHARAT(PMJAY),PMMVY, NSP etc.</a:t>
            </a:r>
          </a:p>
          <a:p>
            <a:endParaRPr lang="en-US" sz="2400" dirty="0">
              <a:latin typeface="Georgia" panose="02040502050405020303" pitchFamily="18" charset="0"/>
            </a:endParaRPr>
          </a:p>
          <a:p>
            <a:r>
              <a:rPr lang="en-US" sz="2400" dirty="0">
                <a:latin typeface="Georgia" panose="02040502050405020303" pitchFamily="18" charset="0"/>
              </a:rPr>
              <a:t>Conduct detailed scrutiny of applications not supported by Aadhaar- NSP(red flagging)</a:t>
            </a:r>
          </a:p>
          <a:p>
            <a:endParaRPr lang="en-US" sz="2400" dirty="0">
              <a:latin typeface="Georgia" panose="02040502050405020303" pitchFamily="18" charset="0"/>
            </a:endParaRPr>
          </a:p>
          <a:p>
            <a:r>
              <a:rPr lang="en-US" sz="2400" dirty="0">
                <a:latin typeface="Georgia" panose="02040502050405020303" pitchFamily="18" charset="0"/>
              </a:rPr>
              <a:t> Where beneficiaries are minors,</a:t>
            </a:r>
          </a:p>
          <a:p>
            <a:pPr lvl="1"/>
            <a:r>
              <a:rPr lang="en-US" sz="2000" dirty="0">
                <a:latin typeface="Georgia" panose="02040502050405020303" pitchFamily="18" charset="0"/>
              </a:rPr>
              <a:t>Either take Aadhaar/EID of minors with consent of parents; or</a:t>
            </a:r>
          </a:p>
          <a:p>
            <a:pPr marL="457200" lvl="1" indent="0">
              <a:buNone/>
            </a:pPr>
            <a:endParaRPr lang="en-US" sz="2000" dirty="0">
              <a:latin typeface="Georgia" panose="02040502050405020303" pitchFamily="18" charset="0"/>
            </a:endParaRPr>
          </a:p>
          <a:p>
            <a:pPr lvl="1"/>
            <a:r>
              <a:rPr lang="en-US" sz="2000" dirty="0">
                <a:latin typeface="Georgia" panose="02040502050405020303" pitchFamily="18" charset="0"/>
              </a:rPr>
              <a:t>Take the Aadhaar of parents/ legal guardian after suitable amendment to the scheme guidelines, if necessary.</a:t>
            </a:r>
          </a:p>
        </p:txBody>
      </p:sp>
      <p:sp>
        <p:nvSpPr>
          <p:cNvPr id="4" name="Slide Number Placeholder 3"/>
          <p:cNvSpPr>
            <a:spLocks noGrp="1"/>
          </p:cNvSpPr>
          <p:nvPr>
            <p:ph type="sldNum" sz="quarter" idx="12"/>
          </p:nvPr>
        </p:nvSpPr>
        <p:spPr/>
        <p:txBody>
          <a:bodyPr/>
          <a:lstStyle/>
          <a:p>
            <a:fld id="{CC3A53C5-5DF4-46B6-93FB-1F989BF1F341}" type="slidenum">
              <a:rPr lang="en-US" smtClean="0"/>
              <a:pPr/>
              <a:t>24</a:t>
            </a:fld>
            <a:endParaRPr lang="en-US"/>
          </a:p>
        </p:txBody>
      </p:sp>
    </p:spTree>
    <p:extLst>
      <p:ext uri="{BB962C8B-B14F-4D97-AF65-F5344CB8AC3E}">
        <p14:creationId xmlns="" xmlns:p14="http://schemas.microsoft.com/office/powerpoint/2010/main" val="44510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4885666F-4EF4-481A-9056-19157F47D584}"/>
              </a:ext>
            </a:extLst>
          </p:cNvPr>
          <p:cNvGraphicFramePr>
            <a:graphicFrameLocks noGrp="1"/>
          </p:cNvGraphicFramePr>
          <p:nvPr>
            <p:ph idx="1"/>
          </p:nvPr>
        </p:nvGraphicFramePr>
        <p:xfrm>
          <a:off x="266700" y="2133303"/>
          <a:ext cx="8610600" cy="4125911"/>
        </p:xfrm>
        <a:graphic>
          <a:graphicData uri="http://schemas.openxmlformats.org/drawingml/2006/chart">
            <c:chart xmlns:c="http://schemas.openxmlformats.org/drawingml/2006/chart" xmlns:r="http://schemas.openxmlformats.org/officeDocument/2006/relationships" r:id="rId3"/>
          </a:graphicData>
        </a:graphic>
      </p:graphicFrame>
      <p:cxnSp>
        <p:nvCxnSpPr>
          <p:cNvPr id="25" name="Straight Connector 24"/>
          <p:cNvCxnSpPr/>
          <p:nvPr/>
        </p:nvCxnSpPr>
        <p:spPr>
          <a:xfrm>
            <a:off x="4206684" y="1752600"/>
            <a:ext cx="33668" cy="41148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06361" y="2667000"/>
            <a:ext cx="0" cy="32004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446279" y="1540934"/>
            <a:ext cx="12402" cy="4288466"/>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 xmlns:a16="http://schemas.microsoft.com/office/drawing/2014/main" id="{0AF55209-68A5-47C9-8080-8D3380F8616F}"/>
              </a:ext>
            </a:extLst>
          </p:cNvPr>
          <p:cNvSpPr>
            <a:spLocks noGrp="1"/>
          </p:cNvSpPr>
          <p:nvPr>
            <p:ph type="title"/>
          </p:nvPr>
        </p:nvSpPr>
        <p:spPr>
          <a:xfrm>
            <a:off x="76200" y="357062"/>
            <a:ext cx="8622833" cy="557338"/>
          </a:xfrm>
        </p:spPr>
        <p:txBody>
          <a:bodyPr/>
          <a:lstStyle/>
          <a:p>
            <a:r>
              <a:rPr lang="en-US" sz="2600" dirty="0">
                <a:solidFill>
                  <a:srgbClr val="ED7D31">
                    <a:lumMod val="75000"/>
                  </a:srgbClr>
                </a:solidFill>
              </a:rPr>
              <a:t>Progress in Aadhaar seeding/ Authentication</a:t>
            </a:r>
            <a:endParaRPr lang="en-US" sz="2600" dirty="0"/>
          </a:p>
        </p:txBody>
      </p:sp>
      <p:sp>
        <p:nvSpPr>
          <p:cNvPr id="4" name="Slide Number Placeholder 3">
            <a:extLst>
              <a:ext uri="{FF2B5EF4-FFF2-40B4-BE49-F238E27FC236}">
                <a16:creationId xmlns="" xmlns:a16="http://schemas.microsoft.com/office/drawing/2014/main" id="{AA3E4BCC-DB73-4AEF-AFBC-212B9766E3AD}"/>
              </a:ext>
            </a:extLst>
          </p:cNvPr>
          <p:cNvSpPr>
            <a:spLocks noGrp="1"/>
          </p:cNvSpPr>
          <p:nvPr>
            <p:ph type="sldNum" sz="quarter" idx="12"/>
          </p:nvPr>
        </p:nvSpPr>
        <p:spPr/>
        <p:txBody>
          <a:bodyPr/>
          <a:lstStyle/>
          <a:p>
            <a:fld id="{CC3A53C5-5DF4-46B6-93FB-1F989BF1F341}" type="slidenum">
              <a:rPr lang="en-US" smtClean="0">
                <a:solidFill>
                  <a:prstClr val="black">
                    <a:tint val="75000"/>
                  </a:prstClr>
                </a:solidFill>
              </a:rPr>
              <a:pPr/>
              <a:t>25</a:t>
            </a:fld>
            <a:endParaRPr lang="en-US">
              <a:solidFill>
                <a:prstClr val="black">
                  <a:tint val="75000"/>
                </a:prstClr>
              </a:solidFill>
            </a:endParaRPr>
          </a:p>
        </p:txBody>
      </p:sp>
      <p:sp>
        <p:nvSpPr>
          <p:cNvPr id="17" name="Rectangle 16"/>
          <p:cNvSpPr/>
          <p:nvPr/>
        </p:nvSpPr>
        <p:spPr>
          <a:xfrm>
            <a:off x="2467070" y="1593570"/>
            <a:ext cx="1905000" cy="461665"/>
          </a:xfrm>
          <a:prstGeom prst="rect">
            <a:avLst/>
          </a:prstGeom>
        </p:spPr>
        <p:txBody>
          <a:bodyPr wrap="square">
            <a:spAutoFit/>
          </a:bodyPr>
          <a:lstStyle/>
          <a:p>
            <a:r>
              <a:rPr lang="en-IN" sz="1200" b="1" dirty="0">
                <a:latin typeface="Georgia" pitchFamily="18" charset="0"/>
              </a:rPr>
              <a:t>Hon’ble Supreme Court Judgment</a:t>
            </a:r>
          </a:p>
        </p:txBody>
      </p:sp>
      <p:sp>
        <p:nvSpPr>
          <p:cNvPr id="18" name="Rectangle 17"/>
          <p:cNvSpPr/>
          <p:nvPr/>
        </p:nvSpPr>
        <p:spPr>
          <a:xfrm>
            <a:off x="2985674" y="2774376"/>
            <a:ext cx="1400113" cy="461665"/>
          </a:xfrm>
          <a:prstGeom prst="rect">
            <a:avLst/>
          </a:prstGeom>
        </p:spPr>
        <p:txBody>
          <a:bodyPr wrap="square">
            <a:spAutoFit/>
          </a:bodyPr>
          <a:lstStyle/>
          <a:p>
            <a:pPr algn="ctr"/>
            <a:r>
              <a:rPr lang="en-IN" sz="1200" b="1" dirty="0">
                <a:latin typeface="Georgia" pitchFamily="18" charset="0"/>
              </a:rPr>
              <a:t>Aadhaar Act </a:t>
            </a:r>
          </a:p>
          <a:p>
            <a:pPr algn="ctr"/>
            <a:r>
              <a:rPr lang="en-IN" sz="1200" b="1" dirty="0">
                <a:latin typeface="Georgia" pitchFamily="18" charset="0"/>
              </a:rPr>
              <a:t>Amendment</a:t>
            </a:r>
          </a:p>
        </p:txBody>
      </p:sp>
      <p:cxnSp>
        <p:nvCxnSpPr>
          <p:cNvPr id="28" name="Straight Arrow Connector 27"/>
          <p:cNvCxnSpPr>
            <a:cxnSpLocks/>
          </p:cNvCxnSpPr>
          <p:nvPr/>
        </p:nvCxnSpPr>
        <p:spPr>
          <a:xfrm>
            <a:off x="4261618" y="1752600"/>
            <a:ext cx="1732782"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255950" y="1789943"/>
            <a:ext cx="1295400" cy="461665"/>
          </a:xfrm>
          <a:prstGeom prst="rect">
            <a:avLst/>
          </a:prstGeom>
        </p:spPr>
        <p:txBody>
          <a:bodyPr wrap="square">
            <a:spAutoFit/>
          </a:bodyPr>
          <a:lstStyle/>
          <a:p>
            <a:r>
              <a:rPr lang="en-IN" sz="1200" b="1" dirty="0">
                <a:latin typeface="Georgia" pitchFamily="18" charset="0"/>
              </a:rPr>
              <a:t>Covid-19 Pandemic</a:t>
            </a:r>
          </a:p>
        </p:txBody>
      </p:sp>
      <p:cxnSp>
        <p:nvCxnSpPr>
          <p:cNvPr id="36" name="Straight Arrow Connector 35"/>
          <p:cNvCxnSpPr/>
          <p:nvPr/>
        </p:nvCxnSpPr>
        <p:spPr>
          <a:xfrm>
            <a:off x="2437890" y="1540934"/>
            <a:ext cx="457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227627" y="2667000"/>
            <a:ext cx="457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419719" y="2286000"/>
            <a:ext cx="31899" cy="3581400"/>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1429472" y="2301912"/>
            <a:ext cx="457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1429473" y="2323080"/>
            <a:ext cx="1050596" cy="830997"/>
          </a:xfrm>
          <a:prstGeom prst="rect">
            <a:avLst/>
          </a:prstGeom>
        </p:spPr>
        <p:txBody>
          <a:bodyPr wrap="square">
            <a:spAutoFit/>
          </a:bodyPr>
          <a:lstStyle/>
          <a:p>
            <a:r>
              <a:rPr lang="en-IN" sz="1200" b="1" dirty="0">
                <a:latin typeface="Georgia" pitchFamily="18" charset="0"/>
              </a:rPr>
              <a:t>Mandatory requirement </a:t>
            </a:r>
          </a:p>
          <a:p>
            <a:r>
              <a:rPr lang="en-IN" sz="1200" b="1" dirty="0">
                <a:latin typeface="Georgia" pitchFamily="18" charset="0"/>
              </a:rPr>
              <a:t>for vault</a:t>
            </a:r>
          </a:p>
        </p:txBody>
      </p:sp>
      <p:cxnSp>
        <p:nvCxnSpPr>
          <p:cNvPr id="48" name="Straight Connector 47"/>
          <p:cNvCxnSpPr/>
          <p:nvPr/>
        </p:nvCxnSpPr>
        <p:spPr>
          <a:xfrm flipH="1">
            <a:off x="5132294" y="2387601"/>
            <a:ext cx="19333" cy="3439633"/>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5137392" y="2436167"/>
            <a:ext cx="1731818" cy="461665"/>
          </a:xfrm>
          <a:prstGeom prst="rect">
            <a:avLst/>
          </a:prstGeom>
        </p:spPr>
        <p:txBody>
          <a:bodyPr wrap="square">
            <a:spAutoFit/>
          </a:bodyPr>
          <a:lstStyle/>
          <a:p>
            <a:r>
              <a:rPr lang="en-IN" sz="1200" b="1" dirty="0">
                <a:latin typeface="Georgia" pitchFamily="18" charset="0"/>
              </a:rPr>
              <a:t>Centralised Aadhaar data vault</a:t>
            </a:r>
          </a:p>
        </p:txBody>
      </p:sp>
      <p:cxnSp>
        <p:nvCxnSpPr>
          <p:cNvPr id="50" name="Straight Arrow Connector 49"/>
          <p:cNvCxnSpPr/>
          <p:nvPr/>
        </p:nvCxnSpPr>
        <p:spPr>
          <a:xfrm>
            <a:off x="5173375" y="2387601"/>
            <a:ext cx="415636"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A7051D5-2A16-4536-9BF1-1EC8F332D02B}"/>
              </a:ext>
            </a:extLst>
          </p:cNvPr>
          <p:cNvCxnSpPr/>
          <p:nvPr/>
        </p:nvCxnSpPr>
        <p:spPr>
          <a:xfrm>
            <a:off x="503764" y="1578523"/>
            <a:ext cx="12402" cy="4288466"/>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E72DB88E-6C71-44BB-A027-3A444BCB717B}"/>
              </a:ext>
            </a:extLst>
          </p:cNvPr>
          <p:cNvSpPr/>
          <p:nvPr/>
        </p:nvSpPr>
        <p:spPr>
          <a:xfrm>
            <a:off x="520874" y="1592577"/>
            <a:ext cx="2084591" cy="646331"/>
          </a:xfrm>
          <a:prstGeom prst="rect">
            <a:avLst/>
          </a:prstGeom>
        </p:spPr>
        <p:txBody>
          <a:bodyPr wrap="square">
            <a:spAutoFit/>
          </a:bodyPr>
          <a:lstStyle/>
          <a:p>
            <a:r>
              <a:rPr lang="en-IN" sz="1200" b="1" dirty="0">
                <a:latin typeface="Georgia" pitchFamily="18" charset="0"/>
              </a:rPr>
              <a:t>Interim SC Orders (2013-16) &amp; Inclusion of In-kind schemes</a:t>
            </a:r>
          </a:p>
        </p:txBody>
      </p:sp>
      <p:cxnSp>
        <p:nvCxnSpPr>
          <p:cNvPr id="23" name="Straight Arrow Connector 22">
            <a:extLst>
              <a:ext uri="{FF2B5EF4-FFF2-40B4-BE49-F238E27FC236}">
                <a16:creationId xmlns="" xmlns:a16="http://schemas.microsoft.com/office/drawing/2014/main" id="{9234BF0B-5681-4F85-9E54-12580BAAD284}"/>
              </a:ext>
            </a:extLst>
          </p:cNvPr>
          <p:cNvCxnSpPr/>
          <p:nvPr/>
        </p:nvCxnSpPr>
        <p:spPr>
          <a:xfrm>
            <a:off x="520874" y="1578523"/>
            <a:ext cx="4572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 xmlns:a16="http://schemas.microsoft.com/office/drawing/2014/main" id="{4B994B98-054B-46E7-8BE3-17A8B9C95369}"/>
              </a:ext>
            </a:extLst>
          </p:cNvPr>
          <p:cNvSpPr txBox="1"/>
          <p:nvPr/>
        </p:nvSpPr>
        <p:spPr>
          <a:xfrm>
            <a:off x="749474" y="6459981"/>
            <a:ext cx="4254326" cy="369332"/>
          </a:xfrm>
          <a:prstGeom prst="rect">
            <a:avLst/>
          </a:prstGeom>
          <a:noFill/>
        </p:spPr>
        <p:txBody>
          <a:bodyPr wrap="square" rtlCol="0">
            <a:spAutoFit/>
          </a:bodyPr>
          <a:lstStyle/>
          <a:p>
            <a:r>
              <a:rPr lang="en-IN" b="1" dirty="0"/>
              <a:t>2024-25 data is Provisional</a:t>
            </a:r>
          </a:p>
        </p:txBody>
      </p:sp>
    </p:spTree>
    <p:extLst>
      <p:ext uri="{BB962C8B-B14F-4D97-AF65-F5344CB8AC3E}">
        <p14:creationId xmlns="" xmlns:p14="http://schemas.microsoft.com/office/powerpoint/2010/main" val="3911296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 xmlns:a16="http://schemas.microsoft.com/office/drawing/2014/main" id="{A4CF08D7-61D0-47BF-B3B6-9DD6A646FE9F}"/>
              </a:ext>
            </a:extLst>
          </p:cNvPr>
          <p:cNvPicPr>
            <a:picLocks noGrp="1" noChangeAspect="1"/>
          </p:cNvPicPr>
          <p:nvPr>
            <p:ph idx="1"/>
          </p:nvPr>
        </p:nvPicPr>
        <p:blipFill>
          <a:blip r:embed="rId2"/>
          <a:stretch>
            <a:fillRect/>
          </a:stretch>
        </p:blipFill>
        <p:spPr>
          <a:xfrm>
            <a:off x="3136949" y="4123190"/>
            <a:ext cx="1352318" cy="2052503"/>
          </a:xfrm>
        </p:spPr>
      </p:pic>
      <p:sp>
        <p:nvSpPr>
          <p:cNvPr id="4" name="Slide Number Placeholder 3">
            <a:extLst>
              <a:ext uri="{FF2B5EF4-FFF2-40B4-BE49-F238E27FC236}">
                <a16:creationId xmlns="" xmlns:a16="http://schemas.microsoft.com/office/drawing/2014/main" id="{D7E7F5CD-D9E4-424E-8023-818ECA74C42A}"/>
              </a:ext>
            </a:extLst>
          </p:cNvPr>
          <p:cNvSpPr>
            <a:spLocks noGrp="1"/>
          </p:cNvSpPr>
          <p:nvPr>
            <p:ph type="sldNum" sz="quarter" idx="12"/>
          </p:nvPr>
        </p:nvSpPr>
        <p:spPr/>
        <p:txBody>
          <a:bodyPr/>
          <a:lstStyle/>
          <a:p>
            <a:fld id="{CC3A53C5-5DF4-46B6-93FB-1F989BF1F341}" type="slidenum">
              <a:rPr lang="en-US" smtClean="0"/>
              <a:pPr/>
              <a:t>3</a:t>
            </a:fld>
            <a:endParaRPr lang="en-US"/>
          </a:p>
        </p:txBody>
      </p:sp>
      <p:sp>
        <p:nvSpPr>
          <p:cNvPr id="5" name="Title 1">
            <a:extLst>
              <a:ext uri="{FF2B5EF4-FFF2-40B4-BE49-F238E27FC236}">
                <a16:creationId xmlns="" xmlns:a16="http://schemas.microsoft.com/office/drawing/2014/main" id="{C9830B9D-1032-411A-9BAA-15EEAB44C581}"/>
              </a:ext>
            </a:extLst>
          </p:cNvPr>
          <p:cNvSpPr>
            <a:spLocks noGrp="1"/>
          </p:cNvSpPr>
          <p:nvPr>
            <p:ph type="title"/>
          </p:nvPr>
        </p:nvSpPr>
        <p:spPr>
          <a:xfrm>
            <a:off x="368300" y="327025"/>
            <a:ext cx="8448675" cy="557213"/>
          </a:xfrm>
        </p:spPr>
        <p:txBody>
          <a:bodyPr/>
          <a:lstStyle/>
          <a:p>
            <a:r>
              <a:rPr lang="en-US" dirty="0"/>
              <a:t>DBT – Appreciation (2/2)</a:t>
            </a:r>
          </a:p>
        </p:txBody>
      </p:sp>
      <p:sp>
        <p:nvSpPr>
          <p:cNvPr id="8" name="Speech Bubble: Rectangle with Corners Rounded 7">
            <a:extLst>
              <a:ext uri="{FF2B5EF4-FFF2-40B4-BE49-F238E27FC236}">
                <a16:creationId xmlns="" xmlns:a16="http://schemas.microsoft.com/office/drawing/2014/main" id="{260D845E-EF9A-45D9-B55A-66C3413FCA57}"/>
              </a:ext>
            </a:extLst>
          </p:cNvPr>
          <p:cNvSpPr/>
          <p:nvPr/>
        </p:nvSpPr>
        <p:spPr>
          <a:xfrm>
            <a:off x="1297577" y="1672364"/>
            <a:ext cx="6209211" cy="2124891"/>
          </a:xfrm>
          <a:prstGeom prst="wedgeRoundRect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0" i="0" dirty="0">
                <a:solidFill>
                  <a:schemeClr val="bg1"/>
                </a:solidFill>
                <a:effectLst/>
              </a:rPr>
              <a:t>“Aadhaar is the most important technological system in the world right now. It has laid the foundation of a platform to enable people to avail government benefits, including direct benefit transfer” – Paul Romer, Nobel Laureate and former chief economist of The World Bank</a:t>
            </a:r>
            <a:endParaRPr lang="en-IN" sz="2000" dirty="0">
              <a:solidFill>
                <a:schemeClr val="bg1"/>
              </a:solidFill>
            </a:endParaRPr>
          </a:p>
        </p:txBody>
      </p:sp>
    </p:spTree>
    <p:extLst>
      <p:ext uri="{BB962C8B-B14F-4D97-AF65-F5344CB8AC3E}">
        <p14:creationId xmlns="" xmlns:p14="http://schemas.microsoft.com/office/powerpoint/2010/main" val="123074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573E6A-5175-4559-B778-4AA2F57550D5}"/>
              </a:ext>
            </a:extLst>
          </p:cNvPr>
          <p:cNvSpPr>
            <a:spLocks noGrp="1"/>
          </p:cNvSpPr>
          <p:nvPr>
            <p:ph type="title"/>
          </p:nvPr>
        </p:nvSpPr>
        <p:spPr/>
        <p:txBody>
          <a:bodyPr/>
          <a:lstStyle/>
          <a:p>
            <a:r>
              <a:rPr lang="en-IN" dirty="0"/>
              <a:t>DBT (Direct Benefit Transfer)</a:t>
            </a:r>
          </a:p>
        </p:txBody>
      </p:sp>
      <p:sp>
        <p:nvSpPr>
          <p:cNvPr id="4" name="Slide Number Placeholder 3">
            <a:extLst>
              <a:ext uri="{FF2B5EF4-FFF2-40B4-BE49-F238E27FC236}">
                <a16:creationId xmlns="" xmlns:a16="http://schemas.microsoft.com/office/drawing/2014/main" id="{81A514E6-ECDF-46B3-9F3D-04E148A18E65}"/>
              </a:ext>
            </a:extLst>
          </p:cNvPr>
          <p:cNvSpPr>
            <a:spLocks noGrp="1"/>
          </p:cNvSpPr>
          <p:nvPr>
            <p:ph type="sldNum" sz="quarter" idx="12"/>
          </p:nvPr>
        </p:nvSpPr>
        <p:spPr>
          <a:xfrm>
            <a:off x="3543300" y="5729333"/>
            <a:ext cx="2057400" cy="365125"/>
          </a:xfrm>
        </p:spPr>
        <p:txBody>
          <a:bodyPr/>
          <a:lstStyle/>
          <a:p>
            <a:fld id="{CC3A53C5-5DF4-46B6-93FB-1F989BF1F341}" type="slidenum">
              <a:rPr lang="en-US" smtClean="0"/>
              <a:pPr/>
              <a:t>4</a:t>
            </a:fld>
            <a:endParaRPr lang="en-US" dirty="0"/>
          </a:p>
        </p:txBody>
      </p:sp>
      <p:sp>
        <p:nvSpPr>
          <p:cNvPr id="7" name="Rectangle: Rounded Corners 6">
            <a:extLst>
              <a:ext uri="{FF2B5EF4-FFF2-40B4-BE49-F238E27FC236}">
                <a16:creationId xmlns="" xmlns:a16="http://schemas.microsoft.com/office/drawing/2014/main" id="{E992D91E-A4D4-4002-9F62-A0D873A01069}"/>
              </a:ext>
            </a:extLst>
          </p:cNvPr>
          <p:cNvSpPr/>
          <p:nvPr/>
        </p:nvSpPr>
        <p:spPr>
          <a:xfrm>
            <a:off x="1623314" y="2051415"/>
            <a:ext cx="6496884" cy="953161"/>
          </a:xfrm>
          <a:prstGeom prst="roundRect">
            <a:avLst>
              <a:gd name="adj" fmla="val 50000"/>
            </a:avLst>
          </a:prstGeom>
          <a:solidFill>
            <a:srgbClr val="E6E7E8">
              <a:alpha val="50196"/>
            </a:srgbClr>
          </a:solid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57D23"/>
                </a:solidFill>
                <a:latin typeface="Calibri" panose="020F0502020204030204" pitchFamily="34" charset="0"/>
                <a:cs typeface="Calibri" panose="020F0502020204030204" pitchFamily="34" charset="0"/>
              </a:rPr>
              <a:t>Direct</a:t>
            </a:r>
            <a:r>
              <a:rPr lang="en-US" sz="2000" b="1" dirty="0">
                <a:solidFill>
                  <a:schemeClr val="tx1"/>
                </a:solidFill>
                <a:latin typeface="Calibri" panose="020F0502020204030204" pitchFamily="34" charset="0"/>
                <a:cs typeface="Calibri" panose="020F0502020204030204" pitchFamily="34" charset="0"/>
              </a:rPr>
              <a:t> </a:t>
            </a:r>
            <a:r>
              <a:rPr lang="en-US" sz="2000" b="1" dirty="0">
                <a:solidFill>
                  <a:srgbClr val="5A5A5A"/>
                </a:solidFill>
                <a:latin typeface="Calibri" panose="020F0502020204030204" pitchFamily="34" charset="0"/>
                <a:cs typeface="Calibri" panose="020F0502020204030204" pitchFamily="34" charset="0"/>
              </a:rPr>
              <a:t>– Without any middlemen</a:t>
            </a:r>
          </a:p>
        </p:txBody>
      </p:sp>
      <p:sp>
        <p:nvSpPr>
          <p:cNvPr id="8" name="Oval 7">
            <a:extLst>
              <a:ext uri="{FF2B5EF4-FFF2-40B4-BE49-F238E27FC236}">
                <a16:creationId xmlns="" xmlns:a16="http://schemas.microsoft.com/office/drawing/2014/main" id="{5BCC7B1E-01E4-46C3-B45F-625557A89D27}"/>
              </a:ext>
            </a:extLst>
          </p:cNvPr>
          <p:cNvSpPr/>
          <p:nvPr/>
        </p:nvSpPr>
        <p:spPr>
          <a:xfrm>
            <a:off x="570850" y="1952113"/>
            <a:ext cx="1026141" cy="1052463"/>
          </a:xfrm>
          <a:prstGeom prst="ellipse">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chemeClr val="bg1"/>
                </a:solidFill>
                <a:latin typeface="Calibri" panose="020F0502020204030204" pitchFamily="34" charset="0"/>
                <a:cs typeface="Calibri" panose="020F0502020204030204" pitchFamily="34" charset="0"/>
              </a:rPr>
              <a:t>D</a:t>
            </a:r>
          </a:p>
        </p:txBody>
      </p:sp>
      <p:sp>
        <p:nvSpPr>
          <p:cNvPr id="9" name="Oval 8">
            <a:extLst>
              <a:ext uri="{FF2B5EF4-FFF2-40B4-BE49-F238E27FC236}">
                <a16:creationId xmlns="" xmlns:a16="http://schemas.microsoft.com/office/drawing/2014/main" id="{3034531D-0A09-4FA2-B8C6-B9955FAE5FB3}"/>
              </a:ext>
            </a:extLst>
          </p:cNvPr>
          <p:cNvSpPr/>
          <p:nvPr/>
        </p:nvSpPr>
        <p:spPr>
          <a:xfrm>
            <a:off x="570850" y="3215225"/>
            <a:ext cx="1026141" cy="1052463"/>
          </a:xfrm>
          <a:prstGeom prst="ellipse">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500" b="1" dirty="0">
                <a:latin typeface="Calibri" panose="020F0502020204030204" pitchFamily="34" charset="0"/>
                <a:cs typeface="Calibri" panose="020F0502020204030204" pitchFamily="34" charset="0"/>
              </a:rPr>
              <a:t>B</a:t>
            </a:r>
          </a:p>
        </p:txBody>
      </p:sp>
      <p:sp>
        <p:nvSpPr>
          <p:cNvPr id="10" name="Oval 9">
            <a:extLst>
              <a:ext uri="{FF2B5EF4-FFF2-40B4-BE49-F238E27FC236}">
                <a16:creationId xmlns="" xmlns:a16="http://schemas.microsoft.com/office/drawing/2014/main" id="{AEB9C8FA-A83B-47F4-BEF5-05E88EA2E493}"/>
              </a:ext>
            </a:extLst>
          </p:cNvPr>
          <p:cNvSpPr/>
          <p:nvPr/>
        </p:nvSpPr>
        <p:spPr>
          <a:xfrm>
            <a:off x="570850" y="4478337"/>
            <a:ext cx="1026141" cy="1052463"/>
          </a:xfrm>
          <a:prstGeom prst="ellipse">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500" b="1" dirty="0">
                <a:latin typeface="Calibri" panose="020F0502020204030204" pitchFamily="34" charset="0"/>
                <a:cs typeface="Calibri" panose="020F0502020204030204" pitchFamily="34" charset="0"/>
              </a:rPr>
              <a:t>T</a:t>
            </a:r>
          </a:p>
        </p:txBody>
      </p:sp>
      <p:sp>
        <p:nvSpPr>
          <p:cNvPr id="11" name="Rectangle: Rounded Corners 10">
            <a:extLst>
              <a:ext uri="{FF2B5EF4-FFF2-40B4-BE49-F238E27FC236}">
                <a16:creationId xmlns="" xmlns:a16="http://schemas.microsoft.com/office/drawing/2014/main" id="{97F8DF53-5579-4846-A6B1-8656C13F32AA}"/>
              </a:ext>
            </a:extLst>
          </p:cNvPr>
          <p:cNvSpPr/>
          <p:nvPr/>
        </p:nvSpPr>
        <p:spPr>
          <a:xfrm>
            <a:off x="1623314" y="3264876"/>
            <a:ext cx="6496884" cy="953161"/>
          </a:xfrm>
          <a:prstGeom prst="roundRect">
            <a:avLst>
              <a:gd name="adj" fmla="val 50000"/>
            </a:avLst>
          </a:prstGeom>
          <a:solidFill>
            <a:srgbClr val="E6E7E8">
              <a:alpha val="50196"/>
            </a:srgbClr>
          </a:solid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57D23"/>
                </a:solidFill>
                <a:latin typeface="Calibri" panose="020F0502020204030204" pitchFamily="34" charset="0"/>
                <a:cs typeface="Calibri" panose="020F0502020204030204" pitchFamily="34" charset="0"/>
              </a:rPr>
              <a:t>Benefits</a:t>
            </a:r>
            <a:r>
              <a:rPr lang="en-US" sz="2000" b="1" dirty="0">
                <a:solidFill>
                  <a:schemeClr val="tx1"/>
                </a:solidFill>
                <a:latin typeface="Calibri" panose="020F0502020204030204" pitchFamily="34" charset="0"/>
                <a:cs typeface="Calibri" panose="020F0502020204030204" pitchFamily="34" charset="0"/>
              </a:rPr>
              <a:t> </a:t>
            </a:r>
            <a:r>
              <a:rPr lang="en-US" sz="2000" b="1" dirty="0">
                <a:solidFill>
                  <a:srgbClr val="5A5A5A"/>
                </a:solidFill>
                <a:latin typeface="Calibri" panose="020F0502020204030204" pitchFamily="34" charset="0"/>
                <a:cs typeface="Calibri" panose="020F0502020204030204" pitchFamily="34" charset="0"/>
              </a:rPr>
              <a:t>– Cash and In-kind</a:t>
            </a:r>
          </a:p>
        </p:txBody>
      </p:sp>
      <p:sp>
        <p:nvSpPr>
          <p:cNvPr id="12" name="Rectangle: Rounded Corners 11">
            <a:extLst>
              <a:ext uri="{FF2B5EF4-FFF2-40B4-BE49-F238E27FC236}">
                <a16:creationId xmlns="" xmlns:a16="http://schemas.microsoft.com/office/drawing/2014/main" id="{06619D08-D0FF-430F-A5EB-B0562E599D63}"/>
              </a:ext>
            </a:extLst>
          </p:cNvPr>
          <p:cNvSpPr/>
          <p:nvPr/>
        </p:nvSpPr>
        <p:spPr>
          <a:xfrm>
            <a:off x="1623314" y="4478337"/>
            <a:ext cx="6496884" cy="953161"/>
          </a:xfrm>
          <a:prstGeom prst="roundRect">
            <a:avLst>
              <a:gd name="adj" fmla="val 50000"/>
            </a:avLst>
          </a:prstGeom>
          <a:solidFill>
            <a:srgbClr val="E6E7E8">
              <a:alpha val="50196"/>
            </a:srgbClr>
          </a:solid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rgbClr val="F57D23"/>
                </a:solidFill>
                <a:latin typeface="Calibri" panose="020F0502020204030204" pitchFamily="34" charset="0"/>
                <a:cs typeface="Calibri" panose="020F0502020204030204" pitchFamily="34" charset="0"/>
              </a:rPr>
              <a:t>Transfers</a:t>
            </a:r>
            <a:r>
              <a:rPr lang="en-US" sz="2000" b="1" dirty="0">
                <a:solidFill>
                  <a:schemeClr val="tx1"/>
                </a:solidFill>
                <a:latin typeface="Calibri" panose="020F0502020204030204" pitchFamily="34" charset="0"/>
                <a:cs typeface="Calibri" panose="020F0502020204030204" pitchFamily="34" charset="0"/>
              </a:rPr>
              <a:t> </a:t>
            </a:r>
            <a:r>
              <a:rPr lang="en-US" sz="2000" b="1" dirty="0">
                <a:solidFill>
                  <a:srgbClr val="5A5A5A"/>
                </a:solidFill>
                <a:latin typeface="Calibri" panose="020F0502020204030204" pitchFamily="34" charset="0"/>
                <a:cs typeface="Calibri" panose="020F0502020204030204" pitchFamily="34" charset="0"/>
              </a:rPr>
              <a:t>– Electronic; Authentication-based</a:t>
            </a:r>
          </a:p>
        </p:txBody>
      </p:sp>
    </p:spTree>
    <p:extLst>
      <p:ext uri="{BB962C8B-B14F-4D97-AF65-F5344CB8AC3E}">
        <p14:creationId xmlns="" xmlns:p14="http://schemas.microsoft.com/office/powerpoint/2010/main" val="2273821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3A53C5-5DF4-46B6-93FB-1F989BF1F341}" type="slidenum">
              <a:rPr lang="en-US" smtClean="0"/>
              <a:pPr/>
              <a:t>5</a:t>
            </a:fld>
            <a:endParaRPr lang="en-US" dirty="0"/>
          </a:p>
        </p:txBody>
      </p:sp>
      <p:sp>
        <p:nvSpPr>
          <p:cNvPr id="3" name="Title 2"/>
          <p:cNvSpPr>
            <a:spLocks noGrp="1"/>
          </p:cNvSpPr>
          <p:nvPr>
            <p:ph type="title"/>
          </p:nvPr>
        </p:nvSpPr>
        <p:spPr>
          <a:xfrm>
            <a:off x="128139" y="355502"/>
            <a:ext cx="8736727" cy="557338"/>
          </a:xfrm>
        </p:spPr>
        <p:txBody>
          <a:bodyPr/>
          <a:lstStyle/>
          <a:p>
            <a:r>
              <a:rPr lang="en-US" sz="2600" dirty="0">
                <a:solidFill>
                  <a:schemeClr val="accent2">
                    <a:lumMod val="75000"/>
                  </a:schemeClr>
                </a:solidFill>
                <a:ea typeface="+mn-ea"/>
                <a:cs typeface="+mn-cs"/>
              </a:rPr>
              <a:t>Direct Benefit Transfer (DBT) Genesis</a:t>
            </a:r>
          </a:p>
        </p:txBody>
      </p:sp>
      <p:sp>
        <p:nvSpPr>
          <p:cNvPr id="24" name="TextBox 23"/>
          <p:cNvSpPr txBox="1"/>
          <p:nvPr/>
        </p:nvSpPr>
        <p:spPr>
          <a:xfrm>
            <a:off x="248767" y="3600427"/>
            <a:ext cx="8539100" cy="2159758"/>
          </a:xfrm>
          <a:prstGeom prst="rect">
            <a:avLst/>
          </a:prstGeom>
          <a:noFill/>
        </p:spPr>
        <p:txBody>
          <a:bodyPr wrap="square" rtlCol="0">
            <a:spAutoFit/>
          </a:bodyPr>
          <a:lstStyle/>
          <a:p>
            <a:r>
              <a:rPr lang="en-US" sz="2400" b="1" dirty="0">
                <a:solidFill>
                  <a:schemeClr val="accent2">
                    <a:lumMod val="75000"/>
                  </a:schemeClr>
                </a:solidFill>
                <a:latin typeface="Georgia" panose="02040502050405020303" pitchFamily="18" charset="0"/>
              </a:rPr>
              <a:t>DBT Mission</a:t>
            </a:r>
            <a:endParaRPr lang="en-US" sz="2000" b="1" dirty="0">
              <a:latin typeface="Georgia" panose="02040502050405020303" pitchFamily="18" charset="0"/>
            </a:endParaRPr>
          </a:p>
          <a:p>
            <a:pPr algn="just"/>
            <a:r>
              <a:rPr lang="en-US" sz="2000" b="1" dirty="0">
                <a:solidFill>
                  <a:schemeClr val="accent2">
                    <a:lumMod val="75000"/>
                  </a:schemeClr>
                </a:solidFill>
                <a:latin typeface="Georgia" panose="02040502050405020303" pitchFamily="18" charset="0"/>
              </a:rPr>
              <a:t>  </a:t>
            </a:r>
            <a:endParaRPr lang="en-US" sz="2000" dirty="0">
              <a:solidFill>
                <a:schemeClr val="accent2">
                  <a:lumMod val="75000"/>
                </a:schemeClr>
              </a:solidFill>
              <a:latin typeface="Georgia" panose="02040502050405020303" pitchFamily="18" charset="0"/>
            </a:endParaRPr>
          </a:p>
          <a:p>
            <a:pPr marL="357188" lvl="1" indent="-342900">
              <a:lnSpc>
                <a:spcPct val="125000"/>
              </a:lnSpc>
              <a:buFont typeface="Wingdings" panose="05000000000000000000" pitchFamily="2" charset="2"/>
              <a:buChar char="§"/>
            </a:pPr>
            <a:r>
              <a:rPr lang="en-US" dirty="0">
                <a:latin typeface="Georgia" panose="02040502050405020303" pitchFamily="18" charset="0"/>
              </a:rPr>
              <a:t>Nodal Point for Implementation of DBT in India</a:t>
            </a:r>
          </a:p>
          <a:p>
            <a:pPr marL="357188" lvl="1" indent="-342900">
              <a:lnSpc>
                <a:spcPct val="125000"/>
              </a:lnSpc>
              <a:buFont typeface="Wingdings" panose="05000000000000000000" pitchFamily="2" charset="2"/>
              <a:buChar char="§"/>
            </a:pPr>
            <a:r>
              <a:rPr lang="en-US" dirty="0">
                <a:latin typeface="Georgia" panose="02040502050405020303" pitchFamily="18" charset="0"/>
              </a:rPr>
              <a:t>Initially created in Planning Commission (now NITI Aayog) in 2012</a:t>
            </a:r>
          </a:p>
          <a:p>
            <a:pPr marL="357188" lvl="1" indent="-342900">
              <a:lnSpc>
                <a:spcPct val="125000"/>
              </a:lnSpc>
              <a:buFont typeface="Wingdings" panose="05000000000000000000" pitchFamily="2" charset="2"/>
              <a:buChar char="§"/>
            </a:pPr>
            <a:r>
              <a:rPr lang="en-US" dirty="0">
                <a:latin typeface="Georgia" panose="02040502050405020303" pitchFamily="18" charset="0"/>
              </a:rPr>
              <a:t>Transferred to Department of Expenditure in July, 2013</a:t>
            </a:r>
          </a:p>
          <a:p>
            <a:pPr marL="357188" lvl="1" indent="-342900">
              <a:lnSpc>
                <a:spcPct val="125000"/>
              </a:lnSpc>
              <a:buFont typeface="Wingdings" panose="05000000000000000000" pitchFamily="2" charset="2"/>
              <a:buChar char="§"/>
            </a:pPr>
            <a:r>
              <a:rPr lang="en-US" dirty="0">
                <a:latin typeface="Georgia" panose="02040502050405020303" pitchFamily="18" charset="0"/>
              </a:rPr>
              <a:t>Transferred to Cabinet Secretariat in September, 2015</a:t>
            </a:r>
          </a:p>
        </p:txBody>
      </p:sp>
      <p:sp>
        <p:nvSpPr>
          <p:cNvPr id="25" name="Rectangle 24"/>
          <p:cNvSpPr/>
          <p:nvPr/>
        </p:nvSpPr>
        <p:spPr>
          <a:xfrm>
            <a:off x="283945" y="1701062"/>
            <a:ext cx="8398042" cy="1631216"/>
          </a:xfrm>
          <a:prstGeom prst="rect">
            <a:avLst/>
          </a:prstGeom>
          <a:solidFill>
            <a:schemeClr val="accent4">
              <a:lumMod val="20000"/>
              <a:lumOff val="80000"/>
            </a:schemeClr>
          </a:solidFill>
        </p:spPr>
        <p:txBody>
          <a:bodyPr wrap="square">
            <a:spAutoFit/>
          </a:bodyPr>
          <a:lstStyle/>
          <a:p>
            <a:pPr marL="342900" indent="-342900">
              <a:buFont typeface="Arial" panose="020B0604020202020204" pitchFamily="34" charset="0"/>
              <a:buChar char="•"/>
            </a:pPr>
            <a:r>
              <a:rPr lang="en-IN" sz="2000" i="1" dirty="0">
                <a:latin typeface="Georgia" panose="02040502050405020303" pitchFamily="18" charset="0"/>
              </a:rPr>
              <a:t>Launched about a decade ago as a good governance reform initiative aimed at improving public service delivery to ensure that the benefits are delivered efficiently and timely. </a:t>
            </a:r>
          </a:p>
          <a:p>
            <a:pPr marL="342900" indent="-342900">
              <a:buFont typeface="Arial" panose="020B0604020202020204" pitchFamily="34" charset="0"/>
              <a:buChar char="•"/>
            </a:pPr>
            <a:endParaRPr lang="en-IN" sz="2000" i="1" dirty="0">
              <a:latin typeface="Georgia" panose="02040502050405020303" pitchFamily="18" charset="0"/>
            </a:endParaRPr>
          </a:p>
          <a:p>
            <a:pPr marL="342900" indent="-342900">
              <a:buFont typeface="Arial" panose="020B0604020202020204" pitchFamily="34" charset="0"/>
              <a:buChar char="•"/>
            </a:pPr>
            <a:r>
              <a:rPr lang="en-IN" sz="2000" i="1" dirty="0">
                <a:latin typeface="Georgia" panose="02040502050405020303" pitchFamily="18" charset="0"/>
              </a:rPr>
              <a:t>Tool for re-engineering Government processes.</a:t>
            </a:r>
          </a:p>
        </p:txBody>
      </p:sp>
    </p:spTree>
    <p:extLst>
      <p:ext uri="{BB962C8B-B14F-4D97-AF65-F5344CB8AC3E}">
        <p14:creationId xmlns="" xmlns:p14="http://schemas.microsoft.com/office/powerpoint/2010/main" val="1013527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JAM trinity as foundation for DBT</a:t>
            </a:r>
            <a:endParaRPr lang="en-US" dirty="0"/>
          </a:p>
        </p:txBody>
      </p:sp>
      <p:sp>
        <p:nvSpPr>
          <p:cNvPr id="4" name="Slide Number Placeholder 3"/>
          <p:cNvSpPr>
            <a:spLocks noGrp="1"/>
          </p:cNvSpPr>
          <p:nvPr>
            <p:ph type="sldNum" sz="quarter" idx="12"/>
          </p:nvPr>
        </p:nvSpPr>
        <p:spPr/>
        <p:txBody>
          <a:bodyPr/>
          <a:lstStyle/>
          <a:p>
            <a:fld id="{CC3A53C5-5DF4-46B6-93FB-1F989BF1F341}" type="slidenum">
              <a:rPr lang="en-US" smtClean="0"/>
              <a:pPr/>
              <a:t>6</a:t>
            </a:fld>
            <a:endParaRPr lang="en-US" dirty="0"/>
          </a:p>
        </p:txBody>
      </p:sp>
      <p:sp>
        <p:nvSpPr>
          <p:cNvPr id="5" name="Triangle 41">
            <a:extLst>
              <a:ext uri="{FF2B5EF4-FFF2-40B4-BE49-F238E27FC236}">
                <a16:creationId xmlns="" xmlns:a16="http://schemas.microsoft.com/office/drawing/2014/main" id="{65F66635-9412-41A9-8184-133EDB75CF87}"/>
              </a:ext>
            </a:extLst>
          </p:cNvPr>
          <p:cNvSpPr/>
          <p:nvPr/>
        </p:nvSpPr>
        <p:spPr>
          <a:xfrm>
            <a:off x="422626" y="4122571"/>
            <a:ext cx="233819" cy="201569"/>
          </a:xfrm>
          <a:prstGeom prst="triangle">
            <a:avLst/>
          </a:prstGeom>
          <a:solidFill>
            <a:srgbClr val="436AB3"/>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
                <a:srgbClr val="000000"/>
              </a:buClr>
              <a:defRPr/>
            </a:pPr>
            <a:endParaRPr lang="en-US" sz="1050" kern="0" dirty="0">
              <a:solidFill>
                <a:srgbClr val="FFFFFF">
                  <a:hueOff val="0"/>
                  <a:satOff val="0"/>
                  <a:lumOff val="0"/>
                  <a:alphaOff val="0"/>
                </a:srgbClr>
              </a:solidFill>
              <a:latin typeface="Trebuchet MS" panose="020B0603020202020204"/>
              <a:sym typeface="Arial"/>
            </a:endParaRPr>
          </a:p>
        </p:txBody>
      </p:sp>
      <p:sp>
        <p:nvSpPr>
          <p:cNvPr id="6" name="Triangle 49">
            <a:extLst>
              <a:ext uri="{FF2B5EF4-FFF2-40B4-BE49-F238E27FC236}">
                <a16:creationId xmlns="" xmlns:a16="http://schemas.microsoft.com/office/drawing/2014/main" id="{75A816F2-3271-42CA-B4BF-149EBFC93F58}"/>
              </a:ext>
            </a:extLst>
          </p:cNvPr>
          <p:cNvSpPr/>
          <p:nvPr/>
        </p:nvSpPr>
        <p:spPr>
          <a:xfrm>
            <a:off x="3738638" y="4122571"/>
            <a:ext cx="233819" cy="201569"/>
          </a:xfrm>
          <a:prstGeom prst="triangle">
            <a:avLst/>
          </a:prstGeom>
          <a:solidFill>
            <a:srgbClr val="436AB3"/>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
                <a:srgbClr val="000000"/>
              </a:buClr>
              <a:defRPr/>
            </a:pPr>
            <a:endParaRPr lang="en-US" sz="1050" kern="0" dirty="0">
              <a:solidFill>
                <a:srgbClr val="FFFFFF">
                  <a:hueOff val="0"/>
                  <a:satOff val="0"/>
                  <a:lumOff val="0"/>
                  <a:alphaOff val="0"/>
                </a:srgbClr>
              </a:solidFill>
              <a:latin typeface="Trebuchet MS" panose="020B0603020202020204"/>
              <a:sym typeface="Arial"/>
            </a:endParaRPr>
          </a:p>
        </p:txBody>
      </p:sp>
      <p:sp>
        <p:nvSpPr>
          <p:cNvPr id="7" name="Triangle 50">
            <a:extLst>
              <a:ext uri="{FF2B5EF4-FFF2-40B4-BE49-F238E27FC236}">
                <a16:creationId xmlns="" xmlns:a16="http://schemas.microsoft.com/office/drawing/2014/main" id="{5E9803CF-EDD9-4AFF-BEB6-01832AA1FAB9}"/>
              </a:ext>
            </a:extLst>
          </p:cNvPr>
          <p:cNvSpPr/>
          <p:nvPr/>
        </p:nvSpPr>
        <p:spPr>
          <a:xfrm>
            <a:off x="6339675" y="4122571"/>
            <a:ext cx="233819" cy="201569"/>
          </a:xfrm>
          <a:prstGeom prst="triangle">
            <a:avLst/>
          </a:prstGeom>
          <a:solidFill>
            <a:srgbClr val="436AB3"/>
          </a:solid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
                <a:srgbClr val="000000"/>
              </a:buClr>
              <a:defRPr/>
            </a:pPr>
            <a:endParaRPr lang="en-US" sz="1050" kern="0" dirty="0">
              <a:solidFill>
                <a:srgbClr val="FFFFFF">
                  <a:hueOff val="0"/>
                  <a:satOff val="0"/>
                  <a:lumOff val="0"/>
                  <a:alphaOff val="0"/>
                </a:srgbClr>
              </a:solidFill>
              <a:latin typeface="Trebuchet MS" panose="020B0603020202020204"/>
              <a:sym typeface="Arial"/>
            </a:endParaRPr>
          </a:p>
        </p:txBody>
      </p:sp>
      <p:sp>
        <p:nvSpPr>
          <p:cNvPr id="8" name="Rectangle 7">
            <a:extLst>
              <a:ext uri="{FF2B5EF4-FFF2-40B4-BE49-F238E27FC236}">
                <a16:creationId xmlns="" xmlns:a16="http://schemas.microsoft.com/office/drawing/2014/main" id="{8383B7BE-81D3-4D37-8AE1-4E636989DBDB}"/>
              </a:ext>
            </a:extLst>
          </p:cNvPr>
          <p:cNvSpPr/>
          <p:nvPr/>
        </p:nvSpPr>
        <p:spPr>
          <a:xfrm>
            <a:off x="0" y="2633938"/>
            <a:ext cx="9144000" cy="1494672"/>
          </a:xfrm>
          <a:prstGeom prst="rect">
            <a:avLst/>
          </a:prstGeom>
          <a:solidFill>
            <a:srgbClr val="E6E7E8"/>
          </a:solidFill>
          <a:ln w="12700" cap="flat" cmpd="sng" algn="ctr">
            <a:noFill/>
            <a:prstDash val="solid"/>
            <a:miter lim="800000"/>
          </a:ln>
          <a:effectLst/>
        </p:spPr>
        <p:txBody>
          <a:bodyPr rtlCol="0" anchor="ctr"/>
          <a:lstStyle/>
          <a:p>
            <a:pPr algn="ctr" defTabSz="685800">
              <a:buClr>
                <a:srgbClr val="000000"/>
              </a:buClr>
              <a:defRPr/>
            </a:pPr>
            <a:endParaRPr lang="en-IN" sz="1050" kern="0" dirty="0">
              <a:solidFill>
                <a:srgbClr val="FFFFFF"/>
              </a:solidFill>
              <a:latin typeface="Trebuchet MS" panose="020B0603020202020204"/>
              <a:sym typeface="Arial"/>
            </a:endParaRPr>
          </a:p>
        </p:txBody>
      </p:sp>
      <p:sp>
        <p:nvSpPr>
          <p:cNvPr id="9" name="TextBox 8">
            <a:extLst>
              <a:ext uri="{FF2B5EF4-FFF2-40B4-BE49-F238E27FC236}">
                <a16:creationId xmlns="" xmlns:a16="http://schemas.microsoft.com/office/drawing/2014/main" id="{4D9BCC73-58F3-4606-BFD2-1DB2EF5D7D02}"/>
              </a:ext>
            </a:extLst>
          </p:cNvPr>
          <p:cNvSpPr txBox="1"/>
          <p:nvPr/>
        </p:nvSpPr>
        <p:spPr>
          <a:xfrm>
            <a:off x="3792310" y="2626927"/>
            <a:ext cx="721438" cy="923330"/>
          </a:xfrm>
          <a:prstGeom prst="rect">
            <a:avLst/>
          </a:prstGeom>
          <a:noFill/>
        </p:spPr>
        <p:txBody>
          <a:bodyPr wrap="square" rtlCol="0">
            <a:spAutoFit/>
          </a:bodyPr>
          <a:lstStyle/>
          <a:p>
            <a:pPr algn="ctr">
              <a:buClr>
                <a:srgbClr val="000000"/>
              </a:buClr>
              <a:buFont typeface="Arial"/>
              <a:buNone/>
              <a:defRPr/>
            </a:pPr>
            <a:r>
              <a:rPr lang="en-US" sz="5400" b="1" kern="0" dirty="0">
                <a:solidFill>
                  <a:srgbClr val="EB984A"/>
                </a:solidFill>
                <a:cs typeface="Arial"/>
                <a:sym typeface="Arial"/>
              </a:rPr>
              <a:t>A</a:t>
            </a:r>
            <a:endParaRPr lang="en-IN" sz="5400" b="1" kern="0" dirty="0">
              <a:solidFill>
                <a:srgbClr val="EB984A"/>
              </a:solidFill>
              <a:cs typeface="Arial"/>
              <a:sym typeface="Arial"/>
            </a:endParaRPr>
          </a:p>
        </p:txBody>
      </p:sp>
      <p:sp>
        <p:nvSpPr>
          <p:cNvPr id="10" name="Rounded Rectangle 4">
            <a:extLst>
              <a:ext uri="{FF2B5EF4-FFF2-40B4-BE49-F238E27FC236}">
                <a16:creationId xmlns="" xmlns:a16="http://schemas.microsoft.com/office/drawing/2014/main" id="{694C54B7-E0BE-4B1F-A9DC-E2A1B37E239E}"/>
              </a:ext>
            </a:extLst>
          </p:cNvPr>
          <p:cNvSpPr/>
          <p:nvPr/>
        </p:nvSpPr>
        <p:spPr>
          <a:xfrm>
            <a:off x="3641193" y="3435486"/>
            <a:ext cx="2365961" cy="292157"/>
          </a:xfrm>
          <a:prstGeom prst="rect">
            <a:avLst/>
          </a:prstGeom>
          <a:noFill/>
          <a:ln>
            <a:noFill/>
          </a:ln>
          <a:effectLst/>
        </p:spPr>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buClr>
                <a:srgbClr val="000000"/>
              </a:buClr>
              <a:defRPr/>
            </a:pPr>
            <a:r>
              <a:rPr lang="en-US" sz="1200" b="1" i="1" kern="0" dirty="0">
                <a:solidFill>
                  <a:srgbClr val="284181"/>
                </a:solidFill>
                <a:latin typeface="Trebuchet MS" panose="020B0603020202020204"/>
                <a:sym typeface="Arial"/>
              </a:rPr>
              <a:t>Aadhaar</a:t>
            </a:r>
          </a:p>
        </p:txBody>
      </p:sp>
      <p:sp>
        <p:nvSpPr>
          <p:cNvPr id="11" name="Rectangle 10">
            <a:extLst>
              <a:ext uri="{FF2B5EF4-FFF2-40B4-BE49-F238E27FC236}">
                <a16:creationId xmlns="" xmlns:a16="http://schemas.microsoft.com/office/drawing/2014/main" id="{0AD3246E-FCAE-4E80-B1F9-9266399BC86E}"/>
              </a:ext>
            </a:extLst>
          </p:cNvPr>
          <p:cNvSpPr/>
          <p:nvPr/>
        </p:nvSpPr>
        <p:spPr>
          <a:xfrm>
            <a:off x="3733603" y="4328332"/>
            <a:ext cx="2168936" cy="535201"/>
          </a:xfrm>
          <a:prstGeom prst="rect">
            <a:avLst/>
          </a:prstGeom>
          <a:solidFill>
            <a:srgbClr val="284181"/>
          </a:solidFill>
          <a:ln w="12700" cap="flat" cmpd="sng" algn="ctr">
            <a:noFill/>
            <a:prstDash val="solid"/>
            <a:miter lim="800000"/>
          </a:ln>
          <a:effectLst/>
        </p:spPr>
        <p:txBody>
          <a:bodyPr rtlCol="0" anchor="ctr"/>
          <a:lstStyle/>
          <a:p>
            <a:pPr algn="ctr" defTabSz="685800">
              <a:buClr>
                <a:srgbClr val="000000"/>
              </a:buClr>
              <a:defRPr/>
            </a:pPr>
            <a:endParaRPr lang="en-GB" sz="1500" kern="0" dirty="0">
              <a:solidFill>
                <a:srgbClr val="FFFFFF"/>
              </a:solidFill>
              <a:latin typeface="Trebuchet MS" panose="020B0603020202020204"/>
              <a:sym typeface="Arial"/>
            </a:endParaRPr>
          </a:p>
        </p:txBody>
      </p:sp>
      <p:sp>
        <p:nvSpPr>
          <p:cNvPr id="12" name="Rounded Rectangle 4">
            <a:extLst>
              <a:ext uri="{FF2B5EF4-FFF2-40B4-BE49-F238E27FC236}">
                <a16:creationId xmlns="" xmlns:a16="http://schemas.microsoft.com/office/drawing/2014/main" id="{B94A91E9-B342-41F6-B6B8-D81AB6C5E88E}"/>
              </a:ext>
            </a:extLst>
          </p:cNvPr>
          <p:cNvSpPr/>
          <p:nvPr/>
        </p:nvSpPr>
        <p:spPr>
          <a:xfrm>
            <a:off x="3698733" y="3582826"/>
            <a:ext cx="2254177" cy="394265"/>
          </a:xfrm>
          <a:prstGeom prst="roundRect">
            <a:avLst/>
          </a:prstGeom>
          <a:noFill/>
          <a:ln>
            <a:noFill/>
            <a:prstDash val="sysDash"/>
          </a:ln>
          <a:effectLst/>
        </p:spPr>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buClr>
                <a:srgbClr val="000000"/>
              </a:buClr>
              <a:defRPr/>
            </a:pPr>
            <a:r>
              <a:rPr lang="en-US" sz="1200" kern="0" dirty="0">
                <a:solidFill>
                  <a:srgbClr val="595959">
                    <a:lumMod val="50000"/>
                  </a:srgbClr>
                </a:solidFill>
                <a:latin typeface="Trebuchet MS" panose="020B0603020202020204"/>
                <a:sym typeface="Arial"/>
              </a:rPr>
              <a:t>Unique digital identity </a:t>
            </a:r>
          </a:p>
        </p:txBody>
      </p:sp>
      <p:sp>
        <p:nvSpPr>
          <p:cNvPr id="13" name="TextBox 12">
            <a:extLst>
              <a:ext uri="{FF2B5EF4-FFF2-40B4-BE49-F238E27FC236}">
                <a16:creationId xmlns="" xmlns:a16="http://schemas.microsoft.com/office/drawing/2014/main" id="{4935E2BD-2ABF-4F6A-9A2A-4A4F2F3ABB78}"/>
              </a:ext>
            </a:extLst>
          </p:cNvPr>
          <p:cNvSpPr txBox="1"/>
          <p:nvPr/>
        </p:nvSpPr>
        <p:spPr>
          <a:xfrm>
            <a:off x="3733603" y="4468975"/>
            <a:ext cx="2168936" cy="276999"/>
          </a:xfrm>
          <a:prstGeom prst="rect">
            <a:avLst/>
          </a:prstGeom>
          <a:noFill/>
        </p:spPr>
        <p:txBody>
          <a:bodyPr wrap="square" rtlCol="0">
            <a:spAutoFit/>
          </a:bodyPr>
          <a:lstStyle/>
          <a:p>
            <a:pPr algn="ctr">
              <a:spcAft>
                <a:spcPts val="225"/>
              </a:spcAft>
              <a:buClr>
                <a:srgbClr val="000000"/>
              </a:buClr>
              <a:defRPr/>
            </a:pPr>
            <a:r>
              <a:rPr lang="en-US" sz="1200" b="1" kern="0" dirty="0">
                <a:solidFill>
                  <a:srgbClr val="F79333"/>
                </a:solidFill>
                <a:cs typeface="Arial"/>
                <a:sym typeface="Arial"/>
              </a:rPr>
              <a:t>141 crore Aadhaar</a:t>
            </a:r>
          </a:p>
        </p:txBody>
      </p:sp>
      <p:sp>
        <p:nvSpPr>
          <p:cNvPr id="14" name="Rectangle 13">
            <a:extLst>
              <a:ext uri="{FF2B5EF4-FFF2-40B4-BE49-F238E27FC236}">
                <a16:creationId xmlns="" xmlns:a16="http://schemas.microsoft.com/office/drawing/2014/main" id="{60A792F5-877C-4235-876E-F18F46A66063}"/>
              </a:ext>
            </a:extLst>
          </p:cNvPr>
          <p:cNvSpPr/>
          <p:nvPr/>
        </p:nvSpPr>
        <p:spPr>
          <a:xfrm>
            <a:off x="6342982" y="4328332"/>
            <a:ext cx="2168936" cy="535201"/>
          </a:xfrm>
          <a:prstGeom prst="rect">
            <a:avLst/>
          </a:prstGeom>
          <a:solidFill>
            <a:srgbClr val="284181"/>
          </a:solidFill>
          <a:ln w="12700" cap="flat" cmpd="sng" algn="ctr">
            <a:noFill/>
            <a:prstDash val="solid"/>
            <a:miter lim="800000"/>
          </a:ln>
          <a:effectLst/>
        </p:spPr>
        <p:txBody>
          <a:bodyPr rtlCol="0" anchor="ctr"/>
          <a:lstStyle/>
          <a:p>
            <a:pPr algn="ctr" defTabSz="685800">
              <a:buClr>
                <a:srgbClr val="000000"/>
              </a:buClr>
              <a:defRPr/>
            </a:pPr>
            <a:endParaRPr lang="en-GB" sz="1500" kern="0" dirty="0">
              <a:solidFill>
                <a:srgbClr val="FFFFFF"/>
              </a:solidFill>
              <a:latin typeface="Trebuchet MS" panose="020B0603020202020204"/>
              <a:sym typeface="Arial"/>
            </a:endParaRPr>
          </a:p>
        </p:txBody>
      </p:sp>
      <p:sp>
        <p:nvSpPr>
          <p:cNvPr id="15" name="TextBox 14">
            <a:extLst>
              <a:ext uri="{FF2B5EF4-FFF2-40B4-BE49-F238E27FC236}">
                <a16:creationId xmlns="" xmlns:a16="http://schemas.microsoft.com/office/drawing/2014/main" id="{FA617E4C-C321-4C83-9BA9-1A79E4753976}"/>
              </a:ext>
            </a:extLst>
          </p:cNvPr>
          <p:cNvSpPr txBox="1"/>
          <p:nvPr/>
        </p:nvSpPr>
        <p:spPr>
          <a:xfrm>
            <a:off x="6491801" y="2626927"/>
            <a:ext cx="721438" cy="923330"/>
          </a:xfrm>
          <a:prstGeom prst="rect">
            <a:avLst/>
          </a:prstGeom>
          <a:noFill/>
        </p:spPr>
        <p:txBody>
          <a:bodyPr wrap="square" rtlCol="0">
            <a:spAutoFit/>
          </a:bodyPr>
          <a:lstStyle/>
          <a:p>
            <a:pPr algn="ctr">
              <a:buClr>
                <a:srgbClr val="000000"/>
              </a:buClr>
              <a:buFont typeface="Arial"/>
              <a:buNone/>
              <a:defRPr/>
            </a:pPr>
            <a:r>
              <a:rPr lang="en-US" sz="5400" b="1" kern="0" dirty="0">
                <a:solidFill>
                  <a:srgbClr val="EB984A"/>
                </a:solidFill>
                <a:cs typeface="Arial"/>
                <a:sym typeface="Arial"/>
              </a:rPr>
              <a:t>M</a:t>
            </a:r>
            <a:endParaRPr lang="en-IN" sz="5400" b="1" kern="0" dirty="0">
              <a:solidFill>
                <a:srgbClr val="EB984A"/>
              </a:solidFill>
              <a:cs typeface="Arial"/>
              <a:sym typeface="Arial"/>
            </a:endParaRPr>
          </a:p>
        </p:txBody>
      </p:sp>
      <p:sp>
        <p:nvSpPr>
          <p:cNvPr id="16" name="Rounded Rectangle 4">
            <a:extLst>
              <a:ext uri="{FF2B5EF4-FFF2-40B4-BE49-F238E27FC236}">
                <a16:creationId xmlns="" xmlns:a16="http://schemas.microsoft.com/office/drawing/2014/main" id="{B34EF35C-531A-41D7-BC90-09B6647F25AD}"/>
              </a:ext>
            </a:extLst>
          </p:cNvPr>
          <p:cNvSpPr/>
          <p:nvPr/>
        </p:nvSpPr>
        <p:spPr>
          <a:xfrm>
            <a:off x="6419264" y="3435486"/>
            <a:ext cx="2365961" cy="292157"/>
          </a:xfrm>
          <a:prstGeom prst="rect">
            <a:avLst/>
          </a:prstGeom>
          <a:noFill/>
          <a:ln>
            <a:noFill/>
          </a:ln>
          <a:effectLst/>
        </p:spPr>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buClr>
                <a:srgbClr val="000000"/>
              </a:buClr>
              <a:defRPr/>
            </a:pPr>
            <a:r>
              <a:rPr lang="en-US" sz="1200" b="1" kern="0" dirty="0">
                <a:solidFill>
                  <a:srgbClr val="284181"/>
                </a:solidFill>
                <a:latin typeface="Trebuchet MS" panose="020B0603020202020204"/>
                <a:sym typeface="Arial"/>
              </a:rPr>
              <a:t>Mobile</a:t>
            </a:r>
          </a:p>
        </p:txBody>
      </p:sp>
      <p:sp>
        <p:nvSpPr>
          <p:cNvPr id="17" name="Rounded Rectangle 4">
            <a:extLst>
              <a:ext uri="{FF2B5EF4-FFF2-40B4-BE49-F238E27FC236}">
                <a16:creationId xmlns="" xmlns:a16="http://schemas.microsoft.com/office/drawing/2014/main" id="{ACD6DE3C-C563-481C-8147-D2FF01B7FBAD}"/>
              </a:ext>
            </a:extLst>
          </p:cNvPr>
          <p:cNvSpPr/>
          <p:nvPr/>
        </p:nvSpPr>
        <p:spPr>
          <a:xfrm>
            <a:off x="6476804" y="3582826"/>
            <a:ext cx="2254177" cy="394265"/>
          </a:xfrm>
          <a:prstGeom prst="roundRect">
            <a:avLst/>
          </a:prstGeom>
          <a:noFill/>
          <a:ln>
            <a:noFill/>
            <a:prstDash val="sysDash"/>
          </a:ln>
          <a:effectLst/>
        </p:spPr>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buClr>
                <a:srgbClr val="000000"/>
              </a:buClr>
              <a:defRPr/>
            </a:pPr>
            <a:r>
              <a:rPr lang="en-US" sz="1200" kern="0" dirty="0">
                <a:solidFill>
                  <a:srgbClr val="595959">
                    <a:lumMod val="50000"/>
                  </a:srgbClr>
                </a:solidFill>
                <a:latin typeface="Trebuchet MS" panose="020B0603020202020204"/>
                <a:sym typeface="Arial"/>
              </a:rPr>
              <a:t>Mobile connectivity</a:t>
            </a:r>
          </a:p>
        </p:txBody>
      </p:sp>
      <p:sp>
        <p:nvSpPr>
          <p:cNvPr id="18" name="TextBox 17">
            <a:extLst>
              <a:ext uri="{FF2B5EF4-FFF2-40B4-BE49-F238E27FC236}">
                <a16:creationId xmlns="" xmlns:a16="http://schemas.microsoft.com/office/drawing/2014/main" id="{2E683A6B-3841-4572-A041-F22C3791B8C1}"/>
              </a:ext>
            </a:extLst>
          </p:cNvPr>
          <p:cNvSpPr txBox="1"/>
          <p:nvPr/>
        </p:nvSpPr>
        <p:spPr>
          <a:xfrm>
            <a:off x="6348943" y="4362214"/>
            <a:ext cx="2168936" cy="487313"/>
          </a:xfrm>
          <a:prstGeom prst="rect">
            <a:avLst/>
          </a:prstGeom>
          <a:noFill/>
        </p:spPr>
        <p:txBody>
          <a:bodyPr wrap="square" rtlCol="0">
            <a:spAutoFit/>
          </a:bodyPr>
          <a:lstStyle/>
          <a:p>
            <a:pPr algn="ctr">
              <a:spcAft>
                <a:spcPts val="225"/>
              </a:spcAft>
              <a:buClr>
                <a:srgbClr val="000000"/>
              </a:buClr>
              <a:defRPr/>
            </a:pPr>
            <a:r>
              <a:rPr lang="en-US" sz="1200" b="1" kern="0" dirty="0">
                <a:solidFill>
                  <a:srgbClr val="F79333"/>
                </a:solidFill>
                <a:cs typeface="Arial"/>
                <a:sym typeface="Arial"/>
              </a:rPr>
              <a:t>117 cr mobile phones</a:t>
            </a:r>
          </a:p>
          <a:p>
            <a:pPr algn="ctr">
              <a:spcAft>
                <a:spcPts val="225"/>
              </a:spcAft>
              <a:buClr>
                <a:srgbClr val="000000"/>
              </a:buClr>
              <a:defRPr/>
            </a:pPr>
            <a:r>
              <a:rPr lang="en-US" sz="1200" b="1" kern="0" dirty="0">
                <a:solidFill>
                  <a:srgbClr val="F79333"/>
                </a:solidFill>
                <a:cs typeface="Arial"/>
                <a:sym typeface="Arial"/>
              </a:rPr>
              <a:t>85 cr smartphones</a:t>
            </a:r>
          </a:p>
        </p:txBody>
      </p:sp>
      <p:sp>
        <p:nvSpPr>
          <p:cNvPr id="19" name="Rectangle 18">
            <a:extLst>
              <a:ext uri="{FF2B5EF4-FFF2-40B4-BE49-F238E27FC236}">
                <a16:creationId xmlns="" xmlns:a16="http://schemas.microsoft.com/office/drawing/2014/main" id="{B6F7C38E-4C6F-4D1A-BFF8-D19104922FFB}"/>
              </a:ext>
            </a:extLst>
          </p:cNvPr>
          <p:cNvSpPr/>
          <p:nvPr/>
        </p:nvSpPr>
        <p:spPr>
          <a:xfrm>
            <a:off x="426223" y="4328331"/>
            <a:ext cx="2904047" cy="535202"/>
          </a:xfrm>
          <a:prstGeom prst="rect">
            <a:avLst/>
          </a:prstGeom>
          <a:solidFill>
            <a:srgbClr val="284181"/>
          </a:solidFill>
          <a:ln w="12700" cap="flat" cmpd="sng" algn="ctr">
            <a:noFill/>
            <a:prstDash val="solid"/>
            <a:miter lim="800000"/>
          </a:ln>
          <a:effectLst/>
        </p:spPr>
        <p:txBody>
          <a:bodyPr rtlCol="0" anchor="ctr"/>
          <a:lstStyle/>
          <a:p>
            <a:pPr algn="ctr" defTabSz="685800">
              <a:buClr>
                <a:srgbClr val="000000"/>
              </a:buClr>
              <a:defRPr/>
            </a:pPr>
            <a:endParaRPr lang="en-GB" sz="1500" kern="0" dirty="0">
              <a:solidFill>
                <a:srgbClr val="FFFFFF"/>
              </a:solidFill>
              <a:latin typeface="Trebuchet MS" panose="020B0603020202020204"/>
              <a:sym typeface="Arial"/>
            </a:endParaRPr>
          </a:p>
        </p:txBody>
      </p:sp>
      <p:sp>
        <p:nvSpPr>
          <p:cNvPr id="20" name="Rounded Rectangle 4">
            <a:extLst>
              <a:ext uri="{FF2B5EF4-FFF2-40B4-BE49-F238E27FC236}">
                <a16:creationId xmlns="" xmlns:a16="http://schemas.microsoft.com/office/drawing/2014/main" id="{96B78911-7A16-465B-9E81-3F2E0217B832}"/>
              </a:ext>
            </a:extLst>
          </p:cNvPr>
          <p:cNvSpPr/>
          <p:nvPr/>
        </p:nvSpPr>
        <p:spPr>
          <a:xfrm>
            <a:off x="707900" y="3435486"/>
            <a:ext cx="2801327" cy="292157"/>
          </a:xfrm>
          <a:prstGeom prst="rect">
            <a:avLst/>
          </a:prstGeom>
          <a:noFill/>
          <a:ln>
            <a:noFill/>
          </a:ln>
          <a:effectLst/>
        </p:spPr>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buClr>
                <a:srgbClr val="000000"/>
              </a:buClr>
              <a:defRPr/>
            </a:pPr>
            <a:r>
              <a:rPr lang="en-US" sz="1200" b="1" i="1" kern="0" dirty="0">
                <a:solidFill>
                  <a:srgbClr val="284181"/>
                </a:solidFill>
                <a:latin typeface="Trebuchet MS" panose="020B0603020202020204"/>
                <a:sym typeface="Arial"/>
              </a:rPr>
              <a:t>Pradhan Mantri Jan-Dhan Yojana</a:t>
            </a:r>
          </a:p>
        </p:txBody>
      </p:sp>
      <p:sp>
        <p:nvSpPr>
          <p:cNvPr id="21" name="Rounded Rectangle 4">
            <a:extLst>
              <a:ext uri="{FF2B5EF4-FFF2-40B4-BE49-F238E27FC236}">
                <a16:creationId xmlns="" xmlns:a16="http://schemas.microsoft.com/office/drawing/2014/main" id="{8F57CC3C-4DCF-47F8-BEB7-C41677954EBA}"/>
              </a:ext>
            </a:extLst>
          </p:cNvPr>
          <p:cNvSpPr/>
          <p:nvPr/>
        </p:nvSpPr>
        <p:spPr>
          <a:xfrm>
            <a:off x="981476" y="3655565"/>
            <a:ext cx="2254177" cy="394265"/>
          </a:xfrm>
          <a:prstGeom prst="roundRect">
            <a:avLst/>
          </a:prstGeom>
          <a:noFill/>
          <a:ln>
            <a:noFill/>
            <a:prstDash val="sysDash"/>
          </a:ln>
          <a:effectLst/>
        </p:spPr>
        <p:txBody>
          <a:bodyPr spcFirstLastPara="0" vert="horz" wrap="square" lIns="45720" tIns="45720" rIns="45720" bIns="45720" numCol="1" spcCol="1270" anchor="ctr" anchorCtr="0">
            <a:noAutofit/>
          </a:bodyPr>
          <a:lstStyle/>
          <a:p>
            <a:pPr algn="ctr" defTabSz="533387">
              <a:lnSpc>
                <a:spcPct val="90000"/>
              </a:lnSpc>
              <a:spcBef>
                <a:spcPct val="0"/>
              </a:spcBef>
              <a:spcAft>
                <a:spcPct val="35000"/>
              </a:spcAft>
              <a:buClr>
                <a:srgbClr val="000000"/>
              </a:buClr>
              <a:defRPr/>
            </a:pPr>
            <a:r>
              <a:rPr lang="en-US" sz="1200" kern="0" dirty="0">
                <a:solidFill>
                  <a:srgbClr val="595959">
                    <a:lumMod val="50000"/>
                  </a:srgbClr>
                </a:solidFill>
                <a:latin typeface="Trebuchet MS" panose="020B0603020202020204"/>
                <a:sym typeface="Arial"/>
              </a:rPr>
              <a:t>Banking infrastructure in 650,000 villages</a:t>
            </a:r>
          </a:p>
        </p:txBody>
      </p:sp>
      <p:sp>
        <p:nvSpPr>
          <p:cNvPr id="22" name="TextBox 21">
            <a:extLst>
              <a:ext uri="{FF2B5EF4-FFF2-40B4-BE49-F238E27FC236}">
                <a16:creationId xmlns="" xmlns:a16="http://schemas.microsoft.com/office/drawing/2014/main" id="{9F1CC1C7-6556-4AFA-895C-B4FE6ED559F1}"/>
              </a:ext>
            </a:extLst>
          </p:cNvPr>
          <p:cNvSpPr txBox="1"/>
          <p:nvPr/>
        </p:nvSpPr>
        <p:spPr>
          <a:xfrm>
            <a:off x="1298553" y="2626927"/>
            <a:ext cx="721438" cy="923330"/>
          </a:xfrm>
          <a:prstGeom prst="rect">
            <a:avLst/>
          </a:prstGeom>
          <a:noFill/>
        </p:spPr>
        <p:txBody>
          <a:bodyPr wrap="square" rtlCol="0">
            <a:spAutoFit/>
          </a:bodyPr>
          <a:lstStyle/>
          <a:p>
            <a:pPr algn="ctr">
              <a:buClr>
                <a:srgbClr val="000000"/>
              </a:buClr>
              <a:buFont typeface="Arial"/>
              <a:buNone/>
              <a:defRPr/>
            </a:pPr>
            <a:r>
              <a:rPr lang="en-US" sz="5400" b="1" kern="0" dirty="0">
                <a:solidFill>
                  <a:srgbClr val="EB984A"/>
                </a:solidFill>
                <a:cs typeface="Arial"/>
                <a:sym typeface="Arial"/>
              </a:rPr>
              <a:t>J</a:t>
            </a:r>
            <a:endParaRPr lang="en-IN" sz="5400" b="1" kern="0" dirty="0">
              <a:solidFill>
                <a:srgbClr val="EB984A"/>
              </a:solidFill>
              <a:cs typeface="Arial"/>
              <a:sym typeface="Arial"/>
            </a:endParaRPr>
          </a:p>
        </p:txBody>
      </p:sp>
      <p:pic>
        <p:nvPicPr>
          <p:cNvPr id="26" name="Picture 25">
            <a:extLst>
              <a:ext uri="{FF2B5EF4-FFF2-40B4-BE49-F238E27FC236}">
                <a16:creationId xmlns="" xmlns:a16="http://schemas.microsoft.com/office/drawing/2014/main" id="{26DE732D-ACAF-48D5-980D-23A54FDA64B7}"/>
              </a:ext>
            </a:extLst>
          </p:cNvPr>
          <p:cNvPicPr>
            <a:picLocks noChangeAspect="1"/>
          </p:cNvPicPr>
          <p:nvPr/>
        </p:nvPicPr>
        <p:blipFill rotWithShape="1">
          <a:blip r:embed="rId3" cstate="print"/>
          <a:srcRect l="822" t="1728" r="2482" b="1576"/>
          <a:stretch/>
        </p:blipFill>
        <p:spPr>
          <a:xfrm>
            <a:off x="1896704" y="2821783"/>
            <a:ext cx="529655" cy="529655"/>
          </a:xfrm>
          <a:prstGeom prst="ellipse">
            <a:avLst/>
          </a:prstGeom>
        </p:spPr>
      </p:pic>
      <p:pic>
        <p:nvPicPr>
          <p:cNvPr id="27" name="Picture 26">
            <a:extLst>
              <a:ext uri="{FF2B5EF4-FFF2-40B4-BE49-F238E27FC236}">
                <a16:creationId xmlns="" xmlns:a16="http://schemas.microsoft.com/office/drawing/2014/main" id="{BC329A63-4C43-4ACF-B899-62FB66F869F6}"/>
              </a:ext>
            </a:extLst>
          </p:cNvPr>
          <p:cNvPicPr>
            <a:picLocks noChangeAspect="1"/>
          </p:cNvPicPr>
          <p:nvPr/>
        </p:nvPicPr>
        <p:blipFill>
          <a:blip r:embed="rId4" cstate="print"/>
          <a:stretch>
            <a:fillRect/>
          </a:stretch>
        </p:blipFill>
        <p:spPr>
          <a:xfrm>
            <a:off x="4481000" y="2801734"/>
            <a:ext cx="877629" cy="566984"/>
          </a:xfrm>
          <a:prstGeom prst="rect">
            <a:avLst/>
          </a:prstGeom>
        </p:spPr>
      </p:pic>
      <p:pic>
        <p:nvPicPr>
          <p:cNvPr id="24" name="Picture 23">
            <a:extLst>
              <a:ext uri="{FF2B5EF4-FFF2-40B4-BE49-F238E27FC236}">
                <a16:creationId xmlns="" xmlns:a16="http://schemas.microsoft.com/office/drawing/2014/main" id="{D2F315AA-6097-45BE-9731-19B708A8DD3E}"/>
              </a:ext>
            </a:extLst>
          </p:cNvPr>
          <p:cNvPicPr>
            <a:picLocks noChangeAspect="1"/>
          </p:cNvPicPr>
          <p:nvPr/>
        </p:nvPicPr>
        <p:blipFill>
          <a:blip r:embed="rId5"/>
          <a:stretch>
            <a:fillRect/>
          </a:stretch>
        </p:blipFill>
        <p:spPr>
          <a:xfrm>
            <a:off x="7204192" y="2725534"/>
            <a:ext cx="925389" cy="719384"/>
          </a:xfrm>
          <a:prstGeom prst="rect">
            <a:avLst/>
          </a:prstGeom>
        </p:spPr>
      </p:pic>
      <p:sp>
        <p:nvSpPr>
          <p:cNvPr id="30" name="TextBox 29">
            <a:extLst>
              <a:ext uri="{FF2B5EF4-FFF2-40B4-BE49-F238E27FC236}">
                <a16:creationId xmlns="" xmlns:a16="http://schemas.microsoft.com/office/drawing/2014/main" id="{695CD566-D7ED-4717-AE57-BF1DB231662A}"/>
              </a:ext>
            </a:extLst>
          </p:cNvPr>
          <p:cNvSpPr txBox="1"/>
          <p:nvPr/>
        </p:nvSpPr>
        <p:spPr>
          <a:xfrm>
            <a:off x="476739" y="4362214"/>
            <a:ext cx="2853531" cy="487313"/>
          </a:xfrm>
          <a:prstGeom prst="rect">
            <a:avLst/>
          </a:prstGeom>
          <a:noFill/>
        </p:spPr>
        <p:txBody>
          <a:bodyPr wrap="square" lIns="27000" rIns="27000" rtlCol="0">
            <a:spAutoFit/>
          </a:bodyPr>
          <a:lstStyle/>
          <a:p>
            <a:pPr algn="ctr">
              <a:spcAft>
                <a:spcPts val="225"/>
              </a:spcAft>
              <a:buClr>
                <a:srgbClr val="000000"/>
              </a:buClr>
              <a:defRPr/>
            </a:pPr>
            <a:r>
              <a:rPr lang="en-US" sz="1200" b="1" kern="0" dirty="0">
                <a:solidFill>
                  <a:srgbClr val="F79333"/>
                </a:solidFill>
                <a:cs typeface="Arial"/>
                <a:sym typeface="Arial"/>
              </a:rPr>
              <a:t> 55.48 Cr. Accounts (deposits ₹2.56 lakh cr)</a:t>
            </a:r>
          </a:p>
          <a:p>
            <a:pPr algn="ctr">
              <a:spcAft>
                <a:spcPts val="225"/>
              </a:spcAft>
              <a:buClr>
                <a:srgbClr val="000000"/>
              </a:buClr>
              <a:defRPr/>
            </a:pPr>
            <a:r>
              <a:rPr lang="en-US" sz="1200" b="1" kern="0" dirty="0">
                <a:solidFill>
                  <a:srgbClr val="F79333"/>
                </a:solidFill>
                <a:cs typeface="Arial"/>
                <a:sym typeface="Arial"/>
              </a:rPr>
              <a:t>Total bank accounts 174 Cr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C3A53C5-5DF4-46B6-93FB-1F989BF1F341}" type="slidenum">
              <a:rPr lang="en-US" smtClean="0">
                <a:latin typeface="Georgia" panose="02040502050405020303" pitchFamily="18" charset="0"/>
              </a:rPr>
              <a:pPr/>
              <a:t>7</a:t>
            </a:fld>
            <a:endParaRPr lang="en-US">
              <a:latin typeface="Georgia" panose="02040502050405020303" pitchFamily="18" charset="0"/>
            </a:endParaRPr>
          </a:p>
        </p:txBody>
      </p:sp>
      <p:sp>
        <p:nvSpPr>
          <p:cNvPr id="5" name="Title 1"/>
          <p:cNvSpPr>
            <a:spLocks noGrp="1"/>
          </p:cNvSpPr>
          <p:nvPr>
            <p:ph type="title"/>
          </p:nvPr>
        </p:nvSpPr>
        <p:spPr>
          <a:xfrm>
            <a:off x="-52296" y="206037"/>
            <a:ext cx="8921750" cy="520578"/>
          </a:xfrm>
        </p:spPr>
        <p:txBody>
          <a:bodyPr vert="horz" lIns="76200" tIns="38100" rIns="76200" bIns="38100" rtlCol="0" anchor="ctr">
            <a:noAutofit/>
          </a:bodyPr>
          <a:lstStyle/>
          <a:p>
            <a:r>
              <a:rPr lang="en-US" sz="2333" dirty="0"/>
              <a:t>JAM (Jan Dhan, Aadhaar, Mobile) -  Key enablers of DBT</a:t>
            </a:r>
            <a:endParaRPr lang="en-IN" sz="2333" dirty="0"/>
          </a:p>
        </p:txBody>
      </p:sp>
      <p:sp>
        <p:nvSpPr>
          <p:cNvPr id="7" name="TextBox 6">
            <a:extLst>
              <a:ext uri="{FF2B5EF4-FFF2-40B4-BE49-F238E27FC236}">
                <a16:creationId xmlns="" xmlns:a16="http://schemas.microsoft.com/office/drawing/2014/main" id="{2BB3E6E3-B581-4DBC-86BA-6EC487645BB5}"/>
              </a:ext>
            </a:extLst>
          </p:cNvPr>
          <p:cNvSpPr txBox="1"/>
          <p:nvPr/>
        </p:nvSpPr>
        <p:spPr>
          <a:xfrm>
            <a:off x="0" y="3355546"/>
            <a:ext cx="9144000" cy="2920351"/>
          </a:xfrm>
          <a:prstGeom prst="rect">
            <a:avLst/>
          </a:prstGeom>
          <a:noFill/>
        </p:spPr>
        <p:txBody>
          <a:bodyPr wrap="square" rtlCol="0">
            <a:spAutoFit/>
          </a:bodyPr>
          <a:lstStyle/>
          <a:p>
            <a:pPr marL="126995" indent="-126995">
              <a:lnSpc>
                <a:spcPct val="110000"/>
              </a:lnSpc>
              <a:spcBef>
                <a:spcPts val="375"/>
              </a:spcBef>
              <a:buClr>
                <a:schemeClr val="tx1"/>
              </a:buClr>
              <a:buFont typeface="Arial" panose="020B0604020202020204" pitchFamily="34" charset="0"/>
              <a:buChar char="•"/>
            </a:pPr>
            <a:r>
              <a:rPr lang="en-US" sz="1500" b="1" dirty="0">
                <a:latin typeface="Georgia" panose="02040502050405020303" pitchFamily="18" charset="0"/>
                <a:cs typeface="Calibri" panose="020F0502020204030204" pitchFamily="34" charset="0"/>
              </a:rPr>
              <a:t>Jan Dhan Yojana </a:t>
            </a:r>
            <a:r>
              <a:rPr lang="en-US" sz="1500" dirty="0">
                <a:latin typeface="Georgia" panose="02040502050405020303" pitchFamily="18" charset="0"/>
                <a:cs typeface="Calibri" panose="020F0502020204030204" pitchFamily="34" charset="0"/>
              </a:rPr>
              <a:t>(National Financial Inclusion Drive) : Opened low value bank accounts for 55.48 </a:t>
            </a:r>
            <a:r>
              <a:rPr lang="en-US" sz="1500" dirty="0" err="1">
                <a:latin typeface="Georgia" panose="02040502050405020303" pitchFamily="18" charset="0"/>
                <a:cs typeface="Calibri" panose="020F0502020204030204" pitchFamily="34" charset="0"/>
              </a:rPr>
              <a:t>cr</a:t>
            </a:r>
            <a:r>
              <a:rPr lang="en-US" sz="1500" dirty="0">
                <a:latin typeface="Georgia" panose="02040502050405020303" pitchFamily="18" charset="0"/>
                <a:cs typeface="Calibri" panose="020F0502020204030204" pitchFamily="34" charset="0"/>
              </a:rPr>
              <a:t> customers (55% women a/c)</a:t>
            </a:r>
          </a:p>
          <a:p>
            <a:pPr marL="126995" indent="-126995">
              <a:lnSpc>
                <a:spcPct val="110000"/>
              </a:lnSpc>
              <a:spcBef>
                <a:spcPts val="375"/>
              </a:spcBef>
              <a:buClr>
                <a:schemeClr val="tx1"/>
              </a:buClr>
              <a:buFont typeface="Arial" panose="020B0604020202020204" pitchFamily="34" charset="0"/>
              <a:buChar char="•"/>
            </a:pPr>
            <a:endParaRPr lang="en-IN" sz="1500" b="1" dirty="0">
              <a:latin typeface="Georgia" panose="02040502050405020303" pitchFamily="18" charset="0"/>
              <a:cs typeface="Calibri" panose="020F0502020204030204" pitchFamily="34" charset="0"/>
            </a:endParaRPr>
          </a:p>
          <a:p>
            <a:pPr marL="126995" indent="-126995">
              <a:lnSpc>
                <a:spcPct val="110000"/>
              </a:lnSpc>
              <a:spcBef>
                <a:spcPts val="375"/>
              </a:spcBef>
              <a:buClr>
                <a:schemeClr val="tx1"/>
              </a:buClr>
              <a:buFont typeface="Arial" panose="020B0604020202020204" pitchFamily="34" charset="0"/>
              <a:buChar char="•"/>
            </a:pPr>
            <a:r>
              <a:rPr lang="en-IN" sz="1500" b="1" dirty="0">
                <a:latin typeface="Georgia" panose="02040502050405020303" pitchFamily="18" charset="0"/>
                <a:cs typeface="Calibri" panose="020F0502020204030204" pitchFamily="34" charset="0"/>
              </a:rPr>
              <a:t>Doorstep delivery of banking services: </a:t>
            </a:r>
            <a:r>
              <a:rPr lang="en-IN" sz="1500" dirty="0">
                <a:latin typeface="Georgia" panose="02040502050405020303" pitchFamily="18" charset="0"/>
                <a:cs typeface="Calibri" panose="020F0502020204030204" pitchFamily="34" charset="0"/>
              </a:rPr>
              <a:t> Through the vast infrastructure of the Business Correspondents and Department of Post  and India Post Payments Bank,</a:t>
            </a:r>
            <a:r>
              <a:rPr lang="en-US" sz="1500" dirty="0">
                <a:latin typeface="Georgia" panose="02040502050405020303" pitchFamily="18" charset="0"/>
                <a:cs typeface="Calibri" panose="020F0502020204030204" pitchFamily="34" charset="0"/>
              </a:rPr>
              <a:t> </a:t>
            </a:r>
            <a:r>
              <a:rPr lang="en-IN" sz="1500" dirty="0">
                <a:latin typeface="Georgia" panose="02040502050405020303" pitchFamily="18" charset="0"/>
                <a:cs typeface="Calibri" panose="020F0502020204030204" pitchFamily="34" charset="0"/>
              </a:rPr>
              <a:t>Post Offices (155,000), </a:t>
            </a:r>
            <a:r>
              <a:rPr lang="en-US" sz="1500" dirty="0" err="1">
                <a:latin typeface="Georgia" panose="02040502050405020303" pitchFamily="18" charset="0"/>
                <a:cs typeface="Calibri" panose="020F0502020204030204" pitchFamily="34" charset="0"/>
              </a:rPr>
              <a:t>Gramin</a:t>
            </a:r>
            <a:r>
              <a:rPr lang="en-US" sz="1500" dirty="0">
                <a:latin typeface="Georgia" panose="02040502050405020303" pitchFamily="18" charset="0"/>
                <a:cs typeface="Calibri" panose="020F0502020204030204" pitchFamily="34" charset="0"/>
              </a:rPr>
              <a:t> </a:t>
            </a:r>
            <a:r>
              <a:rPr lang="en-US" sz="1500" dirty="0" err="1">
                <a:latin typeface="Georgia" panose="02040502050405020303" pitchFamily="18" charset="0"/>
                <a:cs typeface="Calibri" panose="020F0502020204030204" pitchFamily="34" charset="0"/>
              </a:rPr>
              <a:t>Dak</a:t>
            </a:r>
            <a:r>
              <a:rPr lang="en-US" sz="1500" dirty="0">
                <a:latin typeface="Georgia" panose="02040502050405020303" pitchFamily="18" charset="0"/>
                <a:cs typeface="Calibri" panose="020F0502020204030204" pitchFamily="34" charset="0"/>
              </a:rPr>
              <a:t> </a:t>
            </a:r>
            <a:r>
              <a:rPr lang="en-US" sz="1500" dirty="0" err="1">
                <a:latin typeface="Georgia" panose="02040502050405020303" pitchFamily="18" charset="0"/>
                <a:cs typeface="Calibri" panose="020F0502020204030204" pitchFamily="34" charset="0"/>
              </a:rPr>
              <a:t>Sevaks</a:t>
            </a:r>
            <a:r>
              <a:rPr lang="en-US" sz="1500" dirty="0">
                <a:latin typeface="Georgia" panose="02040502050405020303" pitchFamily="18" charset="0"/>
                <a:cs typeface="Calibri" panose="020F0502020204030204" pitchFamily="34" charset="0"/>
              </a:rPr>
              <a:t> (256,000)</a:t>
            </a:r>
          </a:p>
          <a:p>
            <a:pPr marL="126995" indent="-126995">
              <a:lnSpc>
                <a:spcPct val="110000"/>
              </a:lnSpc>
              <a:spcBef>
                <a:spcPts val="375"/>
              </a:spcBef>
              <a:buClr>
                <a:schemeClr val="tx1"/>
              </a:buClr>
              <a:buFont typeface="Arial" panose="020B0604020202020204" pitchFamily="34" charset="0"/>
              <a:buChar char="•"/>
            </a:pPr>
            <a:endParaRPr lang="en-IN" sz="1500" b="1" dirty="0">
              <a:latin typeface="Georgia" panose="02040502050405020303" pitchFamily="18" charset="0"/>
              <a:cs typeface="Calibri" panose="020F0502020204030204" pitchFamily="34" charset="0"/>
            </a:endParaRPr>
          </a:p>
          <a:p>
            <a:pPr marL="126995" indent="-126995">
              <a:lnSpc>
                <a:spcPct val="110000"/>
              </a:lnSpc>
              <a:spcBef>
                <a:spcPts val="375"/>
              </a:spcBef>
              <a:buClr>
                <a:schemeClr val="tx1"/>
              </a:buClr>
              <a:buFont typeface="Arial" panose="020B0604020202020204" pitchFamily="34" charset="0"/>
              <a:buChar char="•"/>
            </a:pPr>
            <a:r>
              <a:rPr lang="en-IN" sz="1500" b="1" dirty="0">
                <a:latin typeface="Georgia" panose="02040502050405020303" pitchFamily="18" charset="0"/>
                <a:cs typeface="Calibri" panose="020F0502020204030204" pitchFamily="34" charset="0"/>
              </a:rPr>
              <a:t>Accessible cash out points</a:t>
            </a:r>
            <a:r>
              <a:rPr lang="en-IN" sz="1500" dirty="0">
                <a:latin typeface="Georgia" panose="02040502050405020303" pitchFamily="18" charset="0"/>
                <a:cs typeface="Calibri" panose="020F0502020204030204" pitchFamily="34" charset="0"/>
              </a:rPr>
              <a:t>:</a:t>
            </a:r>
            <a:r>
              <a:rPr lang="en-US" sz="1500" dirty="0">
                <a:latin typeface="Georgia" panose="02040502050405020303" pitchFamily="18" charset="0"/>
                <a:cs typeface="Calibri" panose="020F0502020204030204" pitchFamily="34" charset="0"/>
              </a:rPr>
              <a:t> Bank Branches (120,000),  ATMs (2.55 lakh), Micro-ATMs (17.5 lakh)</a:t>
            </a:r>
            <a:endParaRPr lang="en-IN" sz="1500" dirty="0">
              <a:latin typeface="Georgia" panose="02040502050405020303" pitchFamily="18" charset="0"/>
              <a:cs typeface="Calibri" panose="020F0502020204030204" pitchFamily="34" charset="0"/>
            </a:endParaRPr>
          </a:p>
          <a:p>
            <a:pPr marL="126995" indent="-126995">
              <a:lnSpc>
                <a:spcPct val="110000"/>
              </a:lnSpc>
              <a:spcBef>
                <a:spcPts val="375"/>
              </a:spcBef>
              <a:buClr>
                <a:schemeClr val="tx1"/>
              </a:buClr>
              <a:buFont typeface="Arial" panose="020B0604020202020204" pitchFamily="34" charset="0"/>
              <a:buChar char="•"/>
            </a:pPr>
            <a:r>
              <a:rPr lang="en-IN" sz="1500" b="1" dirty="0">
                <a:latin typeface="Georgia" panose="02040502050405020303" pitchFamily="18" charset="0"/>
                <a:cs typeface="Calibri" panose="020F0502020204030204" pitchFamily="34" charset="0"/>
              </a:rPr>
              <a:t>Common Service Centres </a:t>
            </a:r>
            <a:r>
              <a:rPr lang="en-IN" sz="1500" dirty="0">
                <a:latin typeface="Georgia" panose="02040502050405020303" pitchFamily="18" charset="0"/>
                <a:cs typeface="Calibri" panose="020F0502020204030204" pitchFamily="34" charset="0"/>
              </a:rPr>
              <a:t>(</a:t>
            </a:r>
            <a:r>
              <a:rPr lang="en-IN" sz="1500" dirty="0">
                <a:latin typeface="Georgia" panose="02040502050405020303" pitchFamily="18" charset="0"/>
              </a:rPr>
              <a:t>5,76,149</a:t>
            </a:r>
            <a:r>
              <a:rPr lang="en-IN" sz="1500" dirty="0">
                <a:latin typeface="Georgia" panose="02040502050405020303" pitchFamily="18" charset="0"/>
                <a:cs typeface="Calibri" panose="020F0502020204030204" pitchFamily="34" charset="0"/>
              </a:rPr>
              <a:t>) in addition to the existing banking infrastructure</a:t>
            </a:r>
          </a:p>
          <a:p>
            <a:pPr marL="126995" indent="-126995">
              <a:lnSpc>
                <a:spcPct val="110000"/>
              </a:lnSpc>
              <a:spcBef>
                <a:spcPts val="375"/>
              </a:spcBef>
              <a:buClr>
                <a:schemeClr val="tx1"/>
              </a:buClr>
              <a:buFont typeface="Arial" panose="020B0604020202020204" pitchFamily="34" charset="0"/>
              <a:buChar char="•"/>
            </a:pPr>
            <a:r>
              <a:rPr lang="en-IN" sz="1500" b="1" dirty="0">
                <a:latin typeface="Georgia" panose="02040502050405020303" pitchFamily="18" charset="0"/>
                <a:cs typeface="Calibri" panose="020F0502020204030204" pitchFamily="34" charset="0"/>
              </a:rPr>
              <a:t>Jan Dhan Darshak Mobile App:</a:t>
            </a:r>
            <a:r>
              <a:rPr lang="en-IN" sz="1500" dirty="0">
                <a:latin typeface="Georgia" panose="02040502050405020303" pitchFamily="18" charset="0"/>
                <a:cs typeface="Calibri" panose="020F0502020204030204" pitchFamily="34" charset="0"/>
              </a:rPr>
              <a:t> Helps locate financial service touch point(s)</a:t>
            </a:r>
          </a:p>
        </p:txBody>
      </p:sp>
      <p:grpSp>
        <p:nvGrpSpPr>
          <p:cNvPr id="9" name="Group 2">
            <a:extLst>
              <a:ext uri="{FF2B5EF4-FFF2-40B4-BE49-F238E27FC236}">
                <a16:creationId xmlns="" xmlns:a16="http://schemas.microsoft.com/office/drawing/2014/main" id="{796FCB54-E239-4522-94EB-090B2AC39661}"/>
              </a:ext>
            </a:extLst>
          </p:cNvPr>
          <p:cNvGrpSpPr/>
          <p:nvPr/>
        </p:nvGrpSpPr>
        <p:grpSpPr>
          <a:xfrm>
            <a:off x="4181898" y="2391821"/>
            <a:ext cx="1399798" cy="984309"/>
            <a:chOff x="5476866" y="1933793"/>
            <a:chExt cx="1816100" cy="1116013"/>
          </a:xfrm>
        </p:grpSpPr>
        <p:sp>
          <p:nvSpPr>
            <p:cNvPr id="11" name="Oval 10">
              <a:extLst>
                <a:ext uri="{FF2B5EF4-FFF2-40B4-BE49-F238E27FC236}">
                  <a16:creationId xmlns="" xmlns:a16="http://schemas.microsoft.com/office/drawing/2014/main" id="{34AB906E-7F61-4197-88A8-5BEEB2D3054E}"/>
                </a:ext>
              </a:extLst>
            </p:cNvPr>
            <p:cNvSpPr/>
            <p:nvPr/>
          </p:nvSpPr>
          <p:spPr>
            <a:xfrm>
              <a:off x="5476866" y="2927350"/>
              <a:ext cx="1816100" cy="120650"/>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125">
                <a:latin typeface="Georgia" panose="02040502050405020303" pitchFamily="18" charset="0"/>
              </a:endParaRPr>
            </a:p>
          </p:txBody>
        </p:sp>
        <p:grpSp>
          <p:nvGrpSpPr>
            <p:cNvPr id="12" name="Group 140">
              <a:extLst>
                <a:ext uri="{FF2B5EF4-FFF2-40B4-BE49-F238E27FC236}">
                  <a16:creationId xmlns="" xmlns:a16="http://schemas.microsoft.com/office/drawing/2014/main" id="{F1E9A1A2-01D9-4E6D-BD6A-BCE11EA4B155}"/>
                </a:ext>
              </a:extLst>
            </p:cNvPr>
            <p:cNvGrpSpPr/>
            <p:nvPr/>
          </p:nvGrpSpPr>
          <p:grpSpPr>
            <a:xfrm>
              <a:off x="6056303" y="1933793"/>
              <a:ext cx="657225" cy="1116013"/>
              <a:chOff x="-1125539" y="-1541464"/>
              <a:chExt cx="657225" cy="1116013"/>
            </a:xfrm>
          </p:grpSpPr>
          <p:sp>
            <p:nvSpPr>
              <p:cNvPr id="14" name="Freeform 5">
                <a:extLst>
                  <a:ext uri="{FF2B5EF4-FFF2-40B4-BE49-F238E27FC236}">
                    <a16:creationId xmlns="" xmlns:a16="http://schemas.microsoft.com/office/drawing/2014/main" id="{1147700A-20CF-443B-ADB8-D5743D103524}"/>
                  </a:ext>
                </a:extLst>
              </p:cNvPr>
              <p:cNvSpPr>
                <a:spLocks/>
              </p:cNvSpPr>
              <p:nvPr/>
            </p:nvSpPr>
            <p:spPr bwMode="auto">
              <a:xfrm>
                <a:off x="-1125539" y="-1541464"/>
                <a:ext cx="657225" cy="1116013"/>
              </a:xfrm>
              <a:custGeom>
                <a:avLst/>
                <a:gdLst>
                  <a:gd name="T0" fmla="*/ 688 w 688"/>
                  <a:gd name="T1" fmla="*/ 1099 h 1167"/>
                  <a:gd name="T2" fmla="*/ 619 w 688"/>
                  <a:gd name="T3" fmla="*/ 1167 h 1167"/>
                  <a:gd name="T4" fmla="*/ 70 w 688"/>
                  <a:gd name="T5" fmla="*/ 1167 h 1167"/>
                  <a:gd name="T6" fmla="*/ 0 w 688"/>
                  <a:gd name="T7" fmla="*/ 1099 h 1167"/>
                  <a:gd name="T8" fmla="*/ 0 w 688"/>
                  <a:gd name="T9" fmla="*/ 68 h 1167"/>
                  <a:gd name="T10" fmla="*/ 70 w 688"/>
                  <a:gd name="T11" fmla="*/ 0 h 1167"/>
                  <a:gd name="T12" fmla="*/ 619 w 688"/>
                  <a:gd name="T13" fmla="*/ 0 h 1167"/>
                  <a:gd name="T14" fmla="*/ 688 w 688"/>
                  <a:gd name="T15" fmla="*/ 68 h 1167"/>
                  <a:gd name="T16" fmla="*/ 688 w 688"/>
                  <a:gd name="T17" fmla="*/ 1099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8" h="1167">
                    <a:moveTo>
                      <a:pt x="688" y="1099"/>
                    </a:moveTo>
                    <a:cubicBezTo>
                      <a:pt x="688" y="1137"/>
                      <a:pt x="657" y="1167"/>
                      <a:pt x="619" y="1167"/>
                    </a:cubicBezTo>
                    <a:cubicBezTo>
                      <a:pt x="70" y="1167"/>
                      <a:pt x="70" y="1167"/>
                      <a:pt x="70" y="1167"/>
                    </a:cubicBezTo>
                    <a:cubicBezTo>
                      <a:pt x="32" y="1167"/>
                      <a:pt x="0" y="1137"/>
                      <a:pt x="0" y="1099"/>
                    </a:cubicBezTo>
                    <a:cubicBezTo>
                      <a:pt x="0" y="68"/>
                      <a:pt x="0" y="68"/>
                      <a:pt x="0" y="68"/>
                    </a:cubicBezTo>
                    <a:cubicBezTo>
                      <a:pt x="0" y="31"/>
                      <a:pt x="32" y="0"/>
                      <a:pt x="70" y="0"/>
                    </a:cubicBezTo>
                    <a:cubicBezTo>
                      <a:pt x="619" y="0"/>
                      <a:pt x="619" y="0"/>
                      <a:pt x="619" y="0"/>
                    </a:cubicBezTo>
                    <a:cubicBezTo>
                      <a:pt x="657" y="0"/>
                      <a:pt x="688" y="31"/>
                      <a:pt x="688" y="68"/>
                    </a:cubicBezTo>
                    <a:cubicBezTo>
                      <a:pt x="688" y="1099"/>
                      <a:pt x="688" y="1099"/>
                      <a:pt x="688" y="1099"/>
                    </a:cubicBezTo>
                  </a:path>
                </a:pathLst>
              </a:custGeom>
              <a:solidFill>
                <a:srgbClr val="22222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15" name="Rectangle 6">
                <a:extLst>
                  <a:ext uri="{FF2B5EF4-FFF2-40B4-BE49-F238E27FC236}">
                    <a16:creationId xmlns="" xmlns:a16="http://schemas.microsoft.com/office/drawing/2014/main" id="{ED06AA45-F8EE-48B4-9CD3-6FF1C90DCA59}"/>
                  </a:ext>
                </a:extLst>
              </p:cNvPr>
              <p:cNvSpPr>
                <a:spLocks noChangeArrowheads="1"/>
              </p:cNvSpPr>
              <p:nvPr/>
            </p:nvSpPr>
            <p:spPr bwMode="auto">
              <a:xfrm>
                <a:off x="-1095375" y="-1420813"/>
                <a:ext cx="598488" cy="8763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16" name="Rectangle 7">
                <a:extLst>
                  <a:ext uri="{FF2B5EF4-FFF2-40B4-BE49-F238E27FC236}">
                    <a16:creationId xmlns="" xmlns:a16="http://schemas.microsoft.com/office/drawing/2014/main" id="{7FE961F3-5FC7-491E-A536-B08CFBE8691A}"/>
                  </a:ext>
                </a:extLst>
              </p:cNvPr>
              <p:cNvSpPr>
                <a:spLocks noChangeArrowheads="1"/>
              </p:cNvSpPr>
              <p:nvPr/>
            </p:nvSpPr>
            <p:spPr bwMode="auto">
              <a:xfrm>
                <a:off x="-1095375" y="-1420813"/>
                <a:ext cx="598488" cy="876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17" name="Freeform 8">
                <a:extLst>
                  <a:ext uri="{FF2B5EF4-FFF2-40B4-BE49-F238E27FC236}">
                    <a16:creationId xmlns="" xmlns:a16="http://schemas.microsoft.com/office/drawing/2014/main" id="{F6B1A7E1-0663-472F-898C-A293D895B566}"/>
                  </a:ext>
                </a:extLst>
              </p:cNvPr>
              <p:cNvSpPr>
                <a:spLocks/>
              </p:cNvSpPr>
              <p:nvPr/>
            </p:nvSpPr>
            <p:spPr bwMode="auto">
              <a:xfrm>
                <a:off x="-912813" y="-509588"/>
                <a:ext cx="231775" cy="44450"/>
              </a:xfrm>
              <a:custGeom>
                <a:avLst/>
                <a:gdLst>
                  <a:gd name="T0" fmla="*/ 242 w 242"/>
                  <a:gd name="T1" fmla="*/ 23 h 47"/>
                  <a:gd name="T2" fmla="*/ 219 w 242"/>
                  <a:gd name="T3" fmla="*/ 47 h 47"/>
                  <a:gd name="T4" fmla="*/ 24 w 242"/>
                  <a:gd name="T5" fmla="*/ 47 h 47"/>
                  <a:gd name="T6" fmla="*/ 0 w 242"/>
                  <a:gd name="T7" fmla="*/ 23 h 47"/>
                  <a:gd name="T8" fmla="*/ 24 w 242"/>
                  <a:gd name="T9" fmla="*/ 0 h 47"/>
                  <a:gd name="T10" fmla="*/ 219 w 242"/>
                  <a:gd name="T11" fmla="*/ 0 h 47"/>
                  <a:gd name="T12" fmla="*/ 242 w 24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242" h="47">
                    <a:moveTo>
                      <a:pt x="242" y="23"/>
                    </a:moveTo>
                    <a:cubicBezTo>
                      <a:pt x="242" y="36"/>
                      <a:pt x="232" y="47"/>
                      <a:pt x="219" y="47"/>
                    </a:cubicBezTo>
                    <a:cubicBezTo>
                      <a:pt x="24" y="47"/>
                      <a:pt x="24" y="47"/>
                      <a:pt x="24" y="47"/>
                    </a:cubicBezTo>
                    <a:cubicBezTo>
                      <a:pt x="11" y="47"/>
                      <a:pt x="0" y="36"/>
                      <a:pt x="0" y="23"/>
                    </a:cubicBezTo>
                    <a:cubicBezTo>
                      <a:pt x="0" y="11"/>
                      <a:pt x="11" y="0"/>
                      <a:pt x="24" y="0"/>
                    </a:cubicBezTo>
                    <a:cubicBezTo>
                      <a:pt x="219" y="0"/>
                      <a:pt x="219" y="0"/>
                      <a:pt x="219" y="0"/>
                    </a:cubicBezTo>
                    <a:cubicBezTo>
                      <a:pt x="232" y="0"/>
                      <a:pt x="242" y="11"/>
                      <a:pt x="242" y="23"/>
                    </a:cubicBezTo>
                    <a:close/>
                  </a:path>
                </a:pathLst>
              </a:custGeom>
              <a:solidFill>
                <a:srgbClr val="56565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18" name="Rectangle 9">
                <a:extLst>
                  <a:ext uri="{FF2B5EF4-FFF2-40B4-BE49-F238E27FC236}">
                    <a16:creationId xmlns="" xmlns:a16="http://schemas.microsoft.com/office/drawing/2014/main" id="{11825E2A-B1D4-41B4-8FD8-2B5444B2DB09}"/>
                  </a:ext>
                </a:extLst>
              </p:cNvPr>
              <p:cNvSpPr>
                <a:spLocks noChangeArrowheads="1"/>
              </p:cNvSpPr>
              <p:nvPr/>
            </p:nvSpPr>
            <p:spPr bwMode="auto">
              <a:xfrm>
                <a:off x="-1095375" y="-557213"/>
                <a:ext cx="598488" cy="12700"/>
              </a:xfrm>
              <a:prstGeom prst="rect">
                <a:avLst/>
              </a:prstGeom>
              <a:solidFill>
                <a:srgbClr val="CBC8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19" name="Rectangle 10">
                <a:extLst>
                  <a:ext uri="{FF2B5EF4-FFF2-40B4-BE49-F238E27FC236}">
                    <a16:creationId xmlns="" xmlns:a16="http://schemas.microsoft.com/office/drawing/2014/main" id="{8FAA3553-D9B1-46AC-954F-E286DE519E88}"/>
                  </a:ext>
                </a:extLst>
              </p:cNvPr>
              <p:cNvSpPr>
                <a:spLocks noChangeArrowheads="1"/>
              </p:cNvSpPr>
              <p:nvPr/>
            </p:nvSpPr>
            <p:spPr bwMode="auto">
              <a:xfrm>
                <a:off x="-1095375" y="-557213"/>
                <a:ext cx="598488" cy="1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20" name="Rectangle 11">
                <a:extLst>
                  <a:ext uri="{FF2B5EF4-FFF2-40B4-BE49-F238E27FC236}">
                    <a16:creationId xmlns="" xmlns:a16="http://schemas.microsoft.com/office/drawing/2014/main" id="{CD9B505E-869F-4E1A-B706-03AB620A2A99}"/>
                  </a:ext>
                </a:extLst>
              </p:cNvPr>
              <p:cNvSpPr>
                <a:spLocks noChangeArrowheads="1"/>
              </p:cNvSpPr>
              <p:nvPr/>
            </p:nvSpPr>
            <p:spPr bwMode="auto">
              <a:xfrm>
                <a:off x="-1095375" y="-1420813"/>
                <a:ext cx="598488" cy="11113"/>
              </a:xfrm>
              <a:prstGeom prst="rect">
                <a:avLst/>
              </a:prstGeom>
              <a:solidFill>
                <a:srgbClr val="CBC8C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21" name="Rectangle 12">
                <a:extLst>
                  <a:ext uri="{FF2B5EF4-FFF2-40B4-BE49-F238E27FC236}">
                    <a16:creationId xmlns="" xmlns:a16="http://schemas.microsoft.com/office/drawing/2014/main" id="{208EF8EE-688C-4B8A-82BC-31F5935111B5}"/>
                  </a:ext>
                </a:extLst>
              </p:cNvPr>
              <p:cNvSpPr>
                <a:spLocks noChangeArrowheads="1"/>
              </p:cNvSpPr>
              <p:nvPr/>
            </p:nvSpPr>
            <p:spPr bwMode="auto">
              <a:xfrm>
                <a:off x="-1095375" y="-1420813"/>
                <a:ext cx="598488" cy="1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22" name="Oval 13">
                <a:extLst>
                  <a:ext uri="{FF2B5EF4-FFF2-40B4-BE49-F238E27FC236}">
                    <a16:creationId xmlns="" xmlns:a16="http://schemas.microsoft.com/office/drawing/2014/main" id="{3E515729-A169-420C-A8AD-6E1293006C5A}"/>
                  </a:ext>
                </a:extLst>
              </p:cNvPr>
              <p:cNvSpPr>
                <a:spLocks noChangeArrowheads="1"/>
              </p:cNvSpPr>
              <p:nvPr/>
            </p:nvSpPr>
            <p:spPr bwMode="auto">
              <a:xfrm>
                <a:off x="-1023938" y="-1211263"/>
                <a:ext cx="455613" cy="455613"/>
              </a:xfrm>
              <a:prstGeom prst="ellipse">
                <a:avLst/>
              </a:prstGeom>
              <a:solidFill>
                <a:srgbClr val="F47D2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23" name="Freeform 14">
                <a:extLst>
                  <a:ext uri="{FF2B5EF4-FFF2-40B4-BE49-F238E27FC236}">
                    <a16:creationId xmlns="" xmlns:a16="http://schemas.microsoft.com/office/drawing/2014/main" id="{B0A31CAE-7752-4498-91FF-EAFAE560E962}"/>
                  </a:ext>
                </a:extLst>
              </p:cNvPr>
              <p:cNvSpPr>
                <a:spLocks noEditPoints="1"/>
              </p:cNvSpPr>
              <p:nvPr/>
            </p:nvSpPr>
            <p:spPr bwMode="auto">
              <a:xfrm>
                <a:off x="-931863" y="-1127125"/>
                <a:ext cx="271463" cy="287338"/>
              </a:xfrm>
              <a:custGeom>
                <a:avLst/>
                <a:gdLst>
                  <a:gd name="T0" fmla="*/ 139 w 285"/>
                  <a:gd name="T1" fmla="*/ 2 h 301"/>
                  <a:gd name="T2" fmla="*/ 5 w 285"/>
                  <a:gd name="T3" fmla="*/ 130 h 301"/>
                  <a:gd name="T4" fmla="*/ 39 w 285"/>
                  <a:gd name="T5" fmla="*/ 155 h 301"/>
                  <a:gd name="T6" fmla="*/ 39 w 285"/>
                  <a:gd name="T7" fmla="*/ 241 h 301"/>
                  <a:gd name="T8" fmla="*/ 15 w 285"/>
                  <a:gd name="T9" fmla="*/ 263 h 301"/>
                  <a:gd name="T10" fmla="*/ 15 w 285"/>
                  <a:gd name="T11" fmla="*/ 301 h 301"/>
                  <a:gd name="T12" fmla="*/ 275 w 285"/>
                  <a:gd name="T13" fmla="*/ 269 h 301"/>
                  <a:gd name="T14" fmla="*/ 251 w 285"/>
                  <a:gd name="T15" fmla="*/ 246 h 301"/>
                  <a:gd name="T16" fmla="*/ 241 w 285"/>
                  <a:gd name="T17" fmla="*/ 155 h 301"/>
                  <a:gd name="T18" fmla="*/ 251 w 285"/>
                  <a:gd name="T19" fmla="*/ 130 h 301"/>
                  <a:gd name="T20" fmla="*/ 283 w 285"/>
                  <a:gd name="T21" fmla="*/ 120 h 301"/>
                  <a:gd name="T22" fmla="*/ 118 w 285"/>
                  <a:gd name="T23" fmla="*/ 155 h 301"/>
                  <a:gd name="T24" fmla="*/ 118 w 285"/>
                  <a:gd name="T25" fmla="*/ 241 h 301"/>
                  <a:gd name="T26" fmla="*/ 94 w 285"/>
                  <a:gd name="T27" fmla="*/ 263 h 301"/>
                  <a:gd name="T28" fmla="*/ 84 w 285"/>
                  <a:gd name="T29" fmla="*/ 241 h 301"/>
                  <a:gd name="T30" fmla="*/ 94 w 285"/>
                  <a:gd name="T31" fmla="*/ 149 h 301"/>
                  <a:gd name="T32" fmla="*/ 191 w 285"/>
                  <a:gd name="T33" fmla="*/ 130 h 301"/>
                  <a:gd name="T34" fmla="*/ 201 w 285"/>
                  <a:gd name="T35" fmla="*/ 155 h 301"/>
                  <a:gd name="T36" fmla="*/ 191 w 285"/>
                  <a:gd name="T37" fmla="*/ 246 h 301"/>
                  <a:gd name="T38" fmla="*/ 172 w 285"/>
                  <a:gd name="T39" fmla="*/ 246 h 301"/>
                  <a:gd name="T40" fmla="*/ 162 w 285"/>
                  <a:gd name="T41" fmla="*/ 155 h 301"/>
                  <a:gd name="T42" fmla="*/ 172 w 285"/>
                  <a:gd name="T43" fmla="*/ 130 h 301"/>
                  <a:gd name="T44" fmla="*/ 151 w 285"/>
                  <a:gd name="T45" fmla="*/ 155 h 301"/>
                  <a:gd name="T46" fmla="*/ 133 w 285"/>
                  <a:gd name="T47" fmla="*/ 155 h 301"/>
                  <a:gd name="T48" fmla="*/ 157 w 285"/>
                  <a:gd name="T49" fmla="*/ 252 h 301"/>
                  <a:gd name="T50" fmla="*/ 123 w 285"/>
                  <a:gd name="T51" fmla="*/ 263 h 301"/>
                  <a:gd name="T52" fmla="*/ 157 w 285"/>
                  <a:gd name="T53" fmla="*/ 144 h 301"/>
                  <a:gd name="T54" fmla="*/ 123 w 285"/>
                  <a:gd name="T55" fmla="*/ 130 h 301"/>
                  <a:gd name="T56" fmla="*/ 82 w 285"/>
                  <a:gd name="T57" fmla="*/ 144 h 301"/>
                  <a:gd name="T58" fmla="*/ 45 w 285"/>
                  <a:gd name="T59" fmla="*/ 144 h 301"/>
                  <a:gd name="T60" fmla="*/ 82 w 285"/>
                  <a:gd name="T61" fmla="*/ 144 h 301"/>
                  <a:gd name="T62" fmla="*/ 73 w 285"/>
                  <a:gd name="T63" fmla="*/ 241 h 301"/>
                  <a:gd name="T64" fmla="*/ 45 w 285"/>
                  <a:gd name="T65" fmla="*/ 252 h 301"/>
                  <a:gd name="T66" fmla="*/ 78 w 285"/>
                  <a:gd name="T67" fmla="*/ 252 h 301"/>
                  <a:gd name="T68" fmla="*/ 45 w 285"/>
                  <a:gd name="T69" fmla="*/ 263 h 301"/>
                  <a:gd name="T70" fmla="*/ 21 w 285"/>
                  <a:gd name="T71" fmla="*/ 290 h 301"/>
                  <a:gd name="T72" fmla="*/ 88 w 285"/>
                  <a:gd name="T73" fmla="*/ 274 h 301"/>
                  <a:gd name="T74" fmla="*/ 196 w 285"/>
                  <a:gd name="T75" fmla="*/ 274 h 301"/>
                  <a:gd name="T76" fmla="*/ 264 w 285"/>
                  <a:gd name="T77" fmla="*/ 290 h 301"/>
                  <a:gd name="T78" fmla="*/ 206 w 285"/>
                  <a:gd name="T79" fmla="*/ 252 h 301"/>
                  <a:gd name="T80" fmla="*/ 240 w 285"/>
                  <a:gd name="T81" fmla="*/ 263 h 301"/>
                  <a:gd name="T82" fmla="*/ 212 w 285"/>
                  <a:gd name="T83" fmla="*/ 241 h 301"/>
                  <a:gd name="T84" fmla="*/ 230 w 285"/>
                  <a:gd name="T85" fmla="*/ 241 h 301"/>
                  <a:gd name="T86" fmla="*/ 206 w 285"/>
                  <a:gd name="T87" fmla="*/ 144 h 301"/>
                  <a:gd name="T88" fmla="*/ 240 w 285"/>
                  <a:gd name="T89" fmla="*/ 130 h 301"/>
                  <a:gd name="T90" fmla="*/ 196 w 285"/>
                  <a:gd name="T91" fmla="*/ 119 h 301"/>
                  <a:gd name="T92" fmla="*/ 88 w 285"/>
                  <a:gd name="T93" fmla="*/ 119 h 301"/>
                  <a:gd name="T94" fmla="*/ 142 w 285"/>
                  <a:gd name="T95" fmla="*/ 1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5" h="301">
                    <a:moveTo>
                      <a:pt x="283" y="120"/>
                    </a:moveTo>
                    <a:cubicBezTo>
                      <a:pt x="146" y="2"/>
                      <a:pt x="146" y="2"/>
                      <a:pt x="146" y="2"/>
                    </a:cubicBezTo>
                    <a:cubicBezTo>
                      <a:pt x="144" y="0"/>
                      <a:pt x="141" y="0"/>
                      <a:pt x="139" y="2"/>
                    </a:cubicBezTo>
                    <a:cubicBezTo>
                      <a:pt x="2" y="120"/>
                      <a:pt x="2" y="120"/>
                      <a:pt x="2" y="120"/>
                    </a:cubicBezTo>
                    <a:cubicBezTo>
                      <a:pt x="1" y="121"/>
                      <a:pt x="0" y="123"/>
                      <a:pt x="0" y="125"/>
                    </a:cubicBezTo>
                    <a:cubicBezTo>
                      <a:pt x="0" y="128"/>
                      <a:pt x="2" y="130"/>
                      <a:pt x="5" y="130"/>
                    </a:cubicBezTo>
                    <a:cubicBezTo>
                      <a:pt x="33" y="130"/>
                      <a:pt x="33" y="130"/>
                      <a:pt x="33" y="130"/>
                    </a:cubicBezTo>
                    <a:cubicBezTo>
                      <a:pt x="33" y="149"/>
                      <a:pt x="33" y="149"/>
                      <a:pt x="33" y="149"/>
                    </a:cubicBezTo>
                    <a:cubicBezTo>
                      <a:pt x="33" y="152"/>
                      <a:pt x="36" y="155"/>
                      <a:pt x="39" y="155"/>
                    </a:cubicBezTo>
                    <a:cubicBezTo>
                      <a:pt x="43" y="155"/>
                      <a:pt x="43" y="155"/>
                      <a:pt x="43" y="155"/>
                    </a:cubicBezTo>
                    <a:cubicBezTo>
                      <a:pt x="43" y="241"/>
                      <a:pt x="43" y="241"/>
                      <a:pt x="43" y="241"/>
                    </a:cubicBezTo>
                    <a:cubicBezTo>
                      <a:pt x="39" y="241"/>
                      <a:pt x="39" y="241"/>
                      <a:pt x="39" y="241"/>
                    </a:cubicBezTo>
                    <a:cubicBezTo>
                      <a:pt x="36" y="241"/>
                      <a:pt x="33" y="243"/>
                      <a:pt x="33" y="246"/>
                    </a:cubicBezTo>
                    <a:cubicBezTo>
                      <a:pt x="33" y="263"/>
                      <a:pt x="33" y="263"/>
                      <a:pt x="33" y="263"/>
                    </a:cubicBezTo>
                    <a:cubicBezTo>
                      <a:pt x="15" y="263"/>
                      <a:pt x="15" y="263"/>
                      <a:pt x="15" y="263"/>
                    </a:cubicBezTo>
                    <a:cubicBezTo>
                      <a:pt x="12" y="263"/>
                      <a:pt x="10" y="266"/>
                      <a:pt x="10" y="269"/>
                    </a:cubicBezTo>
                    <a:cubicBezTo>
                      <a:pt x="10" y="295"/>
                      <a:pt x="10" y="295"/>
                      <a:pt x="10" y="295"/>
                    </a:cubicBezTo>
                    <a:cubicBezTo>
                      <a:pt x="10" y="298"/>
                      <a:pt x="12" y="301"/>
                      <a:pt x="15" y="301"/>
                    </a:cubicBezTo>
                    <a:cubicBezTo>
                      <a:pt x="269" y="301"/>
                      <a:pt x="269" y="301"/>
                      <a:pt x="269" y="301"/>
                    </a:cubicBezTo>
                    <a:cubicBezTo>
                      <a:pt x="272" y="301"/>
                      <a:pt x="275" y="298"/>
                      <a:pt x="275" y="295"/>
                    </a:cubicBezTo>
                    <a:cubicBezTo>
                      <a:pt x="275" y="269"/>
                      <a:pt x="275" y="269"/>
                      <a:pt x="275" y="269"/>
                    </a:cubicBezTo>
                    <a:cubicBezTo>
                      <a:pt x="275" y="266"/>
                      <a:pt x="272" y="263"/>
                      <a:pt x="269" y="263"/>
                    </a:cubicBezTo>
                    <a:cubicBezTo>
                      <a:pt x="251" y="263"/>
                      <a:pt x="251" y="263"/>
                      <a:pt x="251" y="263"/>
                    </a:cubicBezTo>
                    <a:cubicBezTo>
                      <a:pt x="251" y="246"/>
                      <a:pt x="251" y="246"/>
                      <a:pt x="251" y="246"/>
                    </a:cubicBezTo>
                    <a:cubicBezTo>
                      <a:pt x="251" y="243"/>
                      <a:pt x="249" y="241"/>
                      <a:pt x="246" y="241"/>
                    </a:cubicBezTo>
                    <a:cubicBezTo>
                      <a:pt x="241" y="241"/>
                      <a:pt x="241" y="241"/>
                      <a:pt x="241" y="241"/>
                    </a:cubicBezTo>
                    <a:cubicBezTo>
                      <a:pt x="241" y="155"/>
                      <a:pt x="241" y="155"/>
                      <a:pt x="241" y="155"/>
                    </a:cubicBezTo>
                    <a:cubicBezTo>
                      <a:pt x="246" y="155"/>
                      <a:pt x="246" y="155"/>
                      <a:pt x="246" y="155"/>
                    </a:cubicBezTo>
                    <a:cubicBezTo>
                      <a:pt x="249" y="155"/>
                      <a:pt x="251" y="152"/>
                      <a:pt x="251" y="149"/>
                    </a:cubicBezTo>
                    <a:cubicBezTo>
                      <a:pt x="251" y="130"/>
                      <a:pt x="251" y="130"/>
                      <a:pt x="251" y="130"/>
                    </a:cubicBezTo>
                    <a:cubicBezTo>
                      <a:pt x="279" y="130"/>
                      <a:pt x="279" y="130"/>
                      <a:pt x="279" y="130"/>
                    </a:cubicBezTo>
                    <a:cubicBezTo>
                      <a:pt x="281" y="130"/>
                      <a:pt x="282" y="129"/>
                      <a:pt x="283" y="128"/>
                    </a:cubicBezTo>
                    <a:cubicBezTo>
                      <a:pt x="285" y="126"/>
                      <a:pt x="285" y="122"/>
                      <a:pt x="283" y="120"/>
                    </a:cubicBezTo>
                    <a:close/>
                    <a:moveTo>
                      <a:pt x="112" y="130"/>
                    </a:moveTo>
                    <a:cubicBezTo>
                      <a:pt x="112" y="149"/>
                      <a:pt x="112" y="149"/>
                      <a:pt x="112" y="149"/>
                    </a:cubicBezTo>
                    <a:cubicBezTo>
                      <a:pt x="112" y="152"/>
                      <a:pt x="115" y="155"/>
                      <a:pt x="118" y="155"/>
                    </a:cubicBezTo>
                    <a:cubicBezTo>
                      <a:pt x="122" y="155"/>
                      <a:pt x="122" y="155"/>
                      <a:pt x="122" y="155"/>
                    </a:cubicBezTo>
                    <a:cubicBezTo>
                      <a:pt x="122" y="241"/>
                      <a:pt x="122" y="241"/>
                      <a:pt x="122" y="241"/>
                    </a:cubicBezTo>
                    <a:cubicBezTo>
                      <a:pt x="118" y="241"/>
                      <a:pt x="118" y="241"/>
                      <a:pt x="118" y="241"/>
                    </a:cubicBezTo>
                    <a:cubicBezTo>
                      <a:pt x="115" y="241"/>
                      <a:pt x="112" y="243"/>
                      <a:pt x="112" y="246"/>
                    </a:cubicBezTo>
                    <a:cubicBezTo>
                      <a:pt x="112" y="263"/>
                      <a:pt x="112" y="263"/>
                      <a:pt x="112" y="263"/>
                    </a:cubicBezTo>
                    <a:cubicBezTo>
                      <a:pt x="94" y="263"/>
                      <a:pt x="94" y="263"/>
                      <a:pt x="94" y="263"/>
                    </a:cubicBezTo>
                    <a:cubicBezTo>
                      <a:pt x="94" y="246"/>
                      <a:pt x="94" y="246"/>
                      <a:pt x="94" y="246"/>
                    </a:cubicBezTo>
                    <a:cubicBezTo>
                      <a:pt x="94" y="243"/>
                      <a:pt x="91" y="241"/>
                      <a:pt x="88" y="241"/>
                    </a:cubicBezTo>
                    <a:cubicBezTo>
                      <a:pt x="84" y="241"/>
                      <a:pt x="84" y="241"/>
                      <a:pt x="84" y="241"/>
                    </a:cubicBezTo>
                    <a:cubicBezTo>
                      <a:pt x="84" y="155"/>
                      <a:pt x="84" y="155"/>
                      <a:pt x="84" y="155"/>
                    </a:cubicBezTo>
                    <a:cubicBezTo>
                      <a:pt x="88" y="155"/>
                      <a:pt x="88" y="155"/>
                      <a:pt x="88" y="155"/>
                    </a:cubicBezTo>
                    <a:cubicBezTo>
                      <a:pt x="91" y="155"/>
                      <a:pt x="94" y="152"/>
                      <a:pt x="94" y="149"/>
                    </a:cubicBezTo>
                    <a:cubicBezTo>
                      <a:pt x="94" y="130"/>
                      <a:pt x="94" y="130"/>
                      <a:pt x="94" y="130"/>
                    </a:cubicBezTo>
                    <a:lnTo>
                      <a:pt x="112" y="130"/>
                    </a:lnTo>
                    <a:close/>
                    <a:moveTo>
                      <a:pt x="191" y="130"/>
                    </a:moveTo>
                    <a:cubicBezTo>
                      <a:pt x="191" y="149"/>
                      <a:pt x="191" y="149"/>
                      <a:pt x="191" y="149"/>
                    </a:cubicBezTo>
                    <a:cubicBezTo>
                      <a:pt x="191" y="152"/>
                      <a:pt x="193" y="155"/>
                      <a:pt x="196" y="155"/>
                    </a:cubicBezTo>
                    <a:cubicBezTo>
                      <a:pt x="201" y="155"/>
                      <a:pt x="201" y="155"/>
                      <a:pt x="201" y="155"/>
                    </a:cubicBezTo>
                    <a:cubicBezTo>
                      <a:pt x="201" y="241"/>
                      <a:pt x="201" y="241"/>
                      <a:pt x="201" y="241"/>
                    </a:cubicBezTo>
                    <a:cubicBezTo>
                      <a:pt x="196" y="241"/>
                      <a:pt x="196" y="241"/>
                      <a:pt x="196" y="241"/>
                    </a:cubicBezTo>
                    <a:cubicBezTo>
                      <a:pt x="193" y="241"/>
                      <a:pt x="191" y="243"/>
                      <a:pt x="191" y="246"/>
                    </a:cubicBezTo>
                    <a:cubicBezTo>
                      <a:pt x="191" y="263"/>
                      <a:pt x="191" y="263"/>
                      <a:pt x="191" y="263"/>
                    </a:cubicBezTo>
                    <a:cubicBezTo>
                      <a:pt x="172" y="263"/>
                      <a:pt x="172" y="263"/>
                      <a:pt x="172" y="263"/>
                    </a:cubicBezTo>
                    <a:cubicBezTo>
                      <a:pt x="172" y="246"/>
                      <a:pt x="172" y="246"/>
                      <a:pt x="172" y="246"/>
                    </a:cubicBezTo>
                    <a:cubicBezTo>
                      <a:pt x="172" y="243"/>
                      <a:pt x="170" y="241"/>
                      <a:pt x="167" y="241"/>
                    </a:cubicBezTo>
                    <a:cubicBezTo>
                      <a:pt x="162" y="241"/>
                      <a:pt x="162" y="241"/>
                      <a:pt x="162" y="241"/>
                    </a:cubicBezTo>
                    <a:cubicBezTo>
                      <a:pt x="162" y="155"/>
                      <a:pt x="162" y="155"/>
                      <a:pt x="162" y="155"/>
                    </a:cubicBezTo>
                    <a:cubicBezTo>
                      <a:pt x="167" y="155"/>
                      <a:pt x="167" y="155"/>
                      <a:pt x="167" y="155"/>
                    </a:cubicBezTo>
                    <a:cubicBezTo>
                      <a:pt x="170" y="155"/>
                      <a:pt x="172" y="152"/>
                      <a:pt x="172" y="149"/>
                    </a:cubicBezTo>
                    <a:cubicBezTo>
                      <a:pt x="172" y="130"/>
                      <a:pt x="172" y="130"/>
                      <a:pt x="172" y="130"/>
                    </a:cubicBezTo>
                    <a:lnTo>
                      <a:pt x="191" y="130"/>
                    </a:lnTo>
                    <a:close/>
                    <a:moveTo>
                      <a:pt x="133" y="155"/>
                    </a:moveTo>
                    <a:cubicBezTo>
                      <a:pt x="151" y="155"/>
                      <a:pt x="151" y="155"/>
                      <a:pt x="151" y="155"/>
                    </a:cubicBezTo>
                    <a:cubicBezTo>
                      <a:pt x="151" y="241"/>
                      <a:pt x="151" y="241"/>
                      <a:pt x="151" y="241"/>
                    </a:cubicBezTo>
                    <a:cubicBezTo>
                      <a:pt x="133" y="241"/>
                      <a:pt x="133" y="241"/>
                      <a:pt x="133" y="241"/>
                    </a:cubicBezTo>
                    <a:lnTo>
                      <a:pt x="133" y="155"/>
                    </a:lnTo>
                    <a:close/>
                    <a:moveTo>
                      <a:pt x="123" y="252"/>
                    </a:moveTo>
                    <a:cubicBezTo>
                      <a:pt x="128" y="252"/>
                      <a:pt x="128" y="252"/>
                      <a:pt x="128" y="252"/>
                    </a:cubicBezTo>
                    <a:cubicBezTo>
                      <a:pt x="157" y="252"/>
                      <a:pt x="157" y="252"/>
                      <a:pt x="157" y="252"/>
                    </a:cubicBezTo>
                    <a:cubicBezTo>
                      <a:pt x="161" y="252"/>
                      <a:pt x="161" y="252"/>
                      <a:pt x="161" y="252"/>
                    </a:cubicBezTo>
                    <a:cubicBezTo>
                      <a:pt x="161" y="263"/>
                      <a:pt x="161" y="263"/>
                      <a:pt x="161" y="263"/>
                    </a:cubicBezTo>
                    <a:cubicBezTo>
                      <a:pt x="123" y="263"/>
                      <a:pt x="123" y="263"/>
                      <a:pt x="123" y="263"/>
                    </a:cubicBezTo>
                    <a:lnTo>
                      <a:pt x="123" y="252"/>
                    </a:lnTo>
                    <a:close/>
                    <a:moveTo>
                      <a:pt x="161" y="144"/>
                    </a:moveTo>
                    <a:cubicBezTo>
                      <a:pt x="157" y="144"/>
                      <a:pt x="157" y="144"/>
                      <a:pt x="157" y="144"/>
                    </a:cubicBezTo>
                    <a:cubicBezTo>
                      <a:pt x="128" y="144"/>
                      <a:pt x="128" y="144"/>
                      <a:pt x="128" y="144"/>
                    </a:cubicBezTo>
                    <a:cubicBezTo>
                      <a:pt x="123" y="144"/>
                      <a:pt x="123" y="144"/>
                      <a:pt x="123" y="144"/>
                    </a:cubicBezTo>
                    <a:cubicBezTo>
                      <a:pt x="123" y="130"/>
                      <a:pt x="123" y="130"/>
                      <a:pt x="123" y="130"/>
                    </a:cubicBezTo>
                    <a:cubicBezTo>
                      <a:pt x="161" y="130"/>
                      <a:pt x="161" y="130"/>
                      <a:pt x="161" y="130"/>
                    </a:cubicBezTo>
                    <a:lnTo>
                      <a:pt x="161" y="144"/>
                    </a:lnTo>
                    <a:close/>
                    <a:moveTo>
                      <a:pt x="82" y="144"/>
                    </a:moveTo>
                    <a:cubicBezTo>
                      <a:pt x="78" y="144"/>
                      <a:pt x="78" y="144"/>
                      <a:pt x="78" y="144"/>
                    </a:cubicBezTo>
                    <a:cubicBezTo>
                      <a:pt x="49" y="144"/>
                      <a:pt x="49" y="144"/>
                      <a:pt x="49" y="144"/>
                    </a:cubicBezTo>
                    <a:cubicBezTo>
                      <a:pt x="45" y="144"/>
                      <a:pt x="45" y="144"/>
                      <a:pt x="45" y="144"/>
                    </a:cubicBezTo>
                    <a:cubicBezTo>
                      <a:pt x="45" y="130"/>
                      <a:pt x="45" y="130"/>
                      <a:pt x="45" y="130"/>
                    </a:cubicBezTo>
                    <a:cubicBezTo>
                      <a:pt x="82" y="130"/>
                      <a:pt x="82" y="130"/>
                      <a:pt x="82" y="130"/>
                    </a:cubicBezTo>
                    <a:lnTo>
                      <a:pt x="82" y="144"/>
                    </a:lnTo>
                    <a:close/>
                    <a:moveTo>
                      <a:pt x="54" y="155"/>
                    </a:moveTo>
                    <a:cubicBezTo>
                      <a:pt x="73" y="155"/>
                      <a:pt x="73" y="155"/>
                      <a:pt x="73" y="155"/>
                    </a:cubicBezTo>
                    <a:cubicBezTo>
                      <a:pt x="73" y="241"/>
                      <a:pt x="73" y="241"/>
                      <a:pt x="73" y="241"/>
                    </a:cubicBezTo>
                    <a:cubicBezTo>
                      <a:pt x="54" y="241"/>
                      <a:pt x="54" y="241"/>
                      <a:pt x="54" y="241"/>
                    </a:cubicBezTo>
                    <a:lnTo>
                      <a:pt x="54" y="155"/>
                    </a:lnTo>
                    <a:close/>
                    <a:moveTo>
                      <a:pt x="45" y="252"/>
                    </a:moveTo>
                    <a:cubicBezTo>
                      <a:pt x="49" y="252"/>
                      <a:pt x="49" y="252"/>
                      <a:pt x="49" y="252"/>
                    </a:cubicBezTo>
                    <a:cubicBezTo>
                      <a:pt x="78" y="252"/>
                      <a:pt x="78" y="252"/>
                      <a:pt x="78" y="252"/>
                    </a:cubicBezTo>
                    <a:cubicBezTo>
                      <a:pt x="78" y="252"/>
                      <a:pt x="78" y="252"/>
                      <a:pt x="78" y="252"/>
                    </a:cubicBezTo>
                    <a:cubicBezTo>
                      <a:pt x="82" y="252"/>
                      <a:pt x="82" y="252"/>
                      <a:pt x="82" y="252"/>
                    </a:cubicBezTo>
                    <a:cubicBezTo>
                      <a:pt x="82" y="263"/>
                      <a:pt x="82" y="263"/>
                      <a:pt x="82" y="263"/>
                    </a:cubicBezTo>
                    <a:cubicBezTo>
                      <a:pt x="45" y="263"/>
                      <a:pt x="45" y="263"/>
                      <a:pt x="45" y="263"/>
                    </a:cubicBezTo>
                    <a:lnTo>
                      <a:pt x="45" y="252"/>
                    </a:lnTo>
                    <a:close/>
                    <a:moveTo>
                      <a:pt x="264" y="290"/>
                    </a:moveTo>
                    <a:cubicBezTo>
                      <a:pt x="21" y="290"/>
                      <a:pt x="21" y="290"/>
                      <a:pt x="21" y="290"/>
                    </a:cubicBezTo>
                    <a:cubicBezTo>
                      <a:pt x="21" y="274"/>
                      <a:pt x="21" y="274"/>
                      <a:pt x="21" y="274"/>
                    </a:cubicBezTo>
                    <a:cubicBezTo>
                      <a:pt x="39" y="274"/>
                      <a:pt x="39" y="274"/>
                      <a:pt x="39" y="274"/>
                    </a:cubicBezTo>
                    <a:cubicBezTo>
                      <a:pt x="88" y="274"/>
                      <a:pt x="88" y="274"/>
                      <a:pt x="88" y="274"/>
                    </a:cubicBezTo>
                    <a:cubicBezTo>
                      <a:pt x="118" y="274"/>
                      <a:pt x="118" y="274"/>
                      <a:pt x="118" y="274"/>
                    </a:cubicBezTo>
                    <a:cubicBezTo>
                      <a:pt x="167" y="274"/>
                      <a:pt x="167" y="274"/>
                      <a:pt x="167" y="274"/>
                    </a:cubicBezTo>
                    <a:cubicBezTo>
                      <a:pt x="196" y="274"/>
                      <a:pt x="196" y="274"/>
                      <a:pt x="196" y="274"/>
                    </a:cubicBezTo>
                    <a:cubicBezTo>
                      <a:pt x="246" y="274"/>
                      <a:pt x="246" y="274"/>
                      <a:pt x="246" y="274"/>
                    </a:cubicBezTo>
                    <a:cubicBezTo>
                      <a:pt x="264" y="274"/>
                      <a:pt x="264" y="274"/>
                      <a:pt x="264" y="274"/>
                    </a:cubicBezTo>
                    <a:lnTo>
                      <a:pt x="264" y="290"/>
                    </a:lnTo>
                    <a:close/>
                    <a:moveTo>
                      <a:pt x="202" y="263"/>
                    </a:moveTo>
                    <a:cubicBezTo>
                      <a:pt x="202" y="252"/>
                      <a:pt x="202" y="252"/>
                      <a:pt x="202" y="252"/>
                    </a:cubicBezTo>
                    <a:cubicBezTo>
                      <a:pt x="206" y="252"/>
                      <a:pt x="206" y="252"/>
                      <a:pt x="206" y="252"/>
                    </a:cubicBezTo>
                    <a:cubicBezTo>
                      <a:pt x="236" y="252"/>
                      <a:pt x="236" y="252"/>
                      <a:pt x="236" y="252"/>
                    </a:cubicBezTo>
                    <a:cubicBezTo>
                      <a:pt x="240" y="252"/>
                      <a:pt x="240" y="252"/>
                      <a:pt x="240" y="252"/>
                    </a:cubicBezTo>
                    <a:cubicBezTo>
                      <a:pt x="240" y="263"/>
                      <a:pt x="240" y="263"/>
                      <a:pt x="240" y="263"/>
                    </a:cubicBezTo>
                    <a:lnTo>
                      <a:pt x="202" y="263"/>
                    </a:lnTo>
                    <a:close/>
                    <a:moveTo>
                      <a:pt x="230" y="241"/>
                    </a:moveTo>
                    <a:cubicBezTo>
                      <a:pt x="212" y="241"/>
                      <a:pt x="212" y="241"/>
                      <a:pt x="212" y="241"/>
                    </a:cubicBezTo>
                    <a:cubicBezTo>
                      <a:pt x="212" y="155"/>
                      <a:pt x="212" y="155"/>
                      <a:pt x="212" y="155"/>
                    </a:cubicBezTo>
                    <a:cubicBezTo>
                      <a:pt x="230" y="155"/>
                      <a:pt x="230" y="155"/>
                      <a:pt x="230" y="155"/>
                    </a:cubicBezTo>
                    <a:lnTo>
                      <a:pt x="230" y="241"/>
                    </a:lnTo>
                    <a:close/>
                    <a:moveTo>
                      <a:pt x="240" y="144"/>
                    </a:moveTo>
                    <a:cubicBezTo>
                      <a:pt x="236" y="144"/>
                      <a:pt x="236" y="144"/>
                      <a:pt x="236" y="144"/>
                    </a:cubicBezTo>
                    <a:cubicBezTo>
                      <a:pt x="206" y="144"/>
                      <a:pt x="206" y="144"/>
                      <a:pt x="206" y="144"/>
                    </a:cubicBezTo>
                    <a:cubicBezTo>
                      <a:pt x="202" y="144"/>
                      <a:pt x="202" y="144"/>
                      <a:pt x="202" y="144"/>
                    </a:cubicBezTo>
                    <a:cubicBezTo>
                      <a:pt x="202" y="130"/>
                      <a:pt x="202" y="130"/>
                      <a:pt x="202" y="130"/>
                    </a:cubicBezTo>
                    <a:cubicBezTo>
                      <a:pt x="240" y="130"/>
                      <a:pt x="240" y="130"/>
                      <a:pt x="240" y="130"/>
                    </a:cubicBezTo>
                    <a:lnTo>
                      <a:pt x="240" y="144"/>
                    </a:lnTo>
                    <a:close/>
                    <a:moveTo>
                      <a:pt x="246" y="119"/>
                    </a:moveTo>
                    <a:cubicBezTo>
                      <a:pt x="196" y="119"/>
                      <a:pt x="196" y="119"/>
                      <a:pt x="196" y="119"/>
                    </a:cubicBezTo>
                    <a:cubicBezTo>
                      <a:pt x="167" y="119"/>
                      <a:pt x="167" y="119"/>
                      <a:pt x="167" y="119"/>
                    </a:cubicBezTo>
                    <a:cubicBezTo>
                      <a:pt x="118" y="119"/>
                      <a:pt x="118" y="119"/>
                      <a:pt x="118" y="119"/>
                    </a:cubicBezTo>
                    <a:cubicBezTo>
                      <a:pt x="88" y="119"/>
                      <a:pt x="88" y="119"/>
                      <a:pt x="88" y="119"/>
                    </a:cubicBezTo>
                    <a:cubicBezTo>
                      <a:pt x="39" y="119"/>
                      <a:pt x="39" y="119"/>
                      <a:pt x="39" y="119"/>
                    </a:cubicBezTo>
                    <a:cubicBezTo>
                      <a:pt x="20" y="119"/>
                      <a:pt x="20" y="119"/>
                      <a:pt x="20" y="119"/>
                    </a:cubicBezTo>
                    <a:cubicBezTo>
                      <a:pt x="142" y="14"/>
                      <a:pt x="142" y="14"/>
                      <a:pt x="142" y="14"/>
                    </a:cubicBezTo>
                    <a:cubicBezTo>
                      <a:pt x="264" y="119"/>
                      <a:pt x="264" y="119"/>
                      <a:pt x="264" y="119"/>
                    </a:cubicBezTo>
                    <a:lnTo>
                      <a:pt x="246" y="119"/>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sp>
            <p:nvSpPr>
              <p:cNvPr id="24" name="Freeform 15">
                <a:extLst>
                  <a:ext uri="{FF2B5EF4-FFF2-40B4-BE49-F238E27FC236}">
                    <a16:creationId xmlns="" xmlns:a16="http://schemas.microsoft.com/office/drawing/2014/main" id="{DC5D204F-A089-4E59-B6B2-F5A77B8AAFFE}"/>
                  </a:ext>
                </a:extLst>
              </p:cNvPr>
              <p:cNvSpPr>
                <a:spLocks noEditPoints="1"/>
              </p:cNvSpPr>
              <p:nvPr/>
            </p:nvSpPr>
            <p:spPr bwMode="auto">
              <a:xfrm>
                <a:off x="-819150" y="-1089025"/>
                <a:ext cx="44450" cy="44450"/>
              </a:xfrm>
              <a:custGeom>
                <a:avLst/>
                <a:gdLst>
                  <a:gd name="T0" fmla="*/ 0 w 46"/>
                  <a:gd name="T1" fmla="*/ 23 h 47"/>
                  <a:gd name="T2" fmla="*/ 23 w 46"/>
                  <a:gd name="T3" fmla="*/ 47 h 47"/>
                  <a:gd name="T4" fmla="*/ 46 w 46"/>
                  <a:gd name="T5" fmla="*/ 23 h 47"/>
                  <a:gd name="T6" fmla="*/ 46 w 46"/>
                  <a:gd name="T7" fmla="*/ 23 h 47"/>
                  <a:gd name="T8" fmla="*/ 23 w 46"/>
                  <a:gd name="T9" fmla="*/ 0 h 47"/>
                  <a:gd name="T10" fmla="*/ 0 w 46"/>
                  <a:gd name="T11" fmla="*/ 23 h 47"/>
                  <a:gd name="T12" fmla="*/ 35 w 46"/>
                  <a:gd name="T13" fmla="*/ 23 h 47"/>
                  <a:gd name="T14" fmla="*/ 23 w 46"/>
                  <a:gd name="T15" fmla="*/ 35 h 47"/>
                  <a:gd name="T16" fmla="*/ 11 w 46"/>
                  <a:gd name="T17" fmla="*/ 23 h 47"/>
                  <a:gd name="T18" fmla="*/ 23 w 46"/>
                  <a:gd name="T19" fmla="*/ 11 h 47"/>
                  <a:gd name="T20" fmla="*/ 23 w 46"/>
                  <a:gd name="T21" fmla="*/ 11 h 47"/>
                  <a:gd name="T22" fmla="*/ 35 w 46"/>
                  <a:gd name="T23"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47">
                    <a:moveTo>
                      <a:pt x="0" y="23"/>
                    </a:moveTo>
                    <a:cubicBezTo>
                      <a:pt x="0" y="36"/>
                      <a:pt x="10" y="47"/>
                      <a:pt x="23" y="47"/>
                    </a:cubicBezTo>
                    <a:cubicBezTo>
                      <a:pt x="36" y="47"/>
                      <a:pt x="46" y="36"/>
                      <a:pt x="46" y="23"/>
                    </a:cubicBezTo>
                    <a:cubicBezTo>
                      <a:pt x="46" y="23"/>
                      <a:pt x="46" y="23"/>
                      <a:pt x="46" y="23"/>
                    </a:cubicBezTo>
                    <a:cubicBezTo>
                      <a:pt x="46" y="11"/>
                      <a:pt x="36" y="0"/>
                      <a:pt x="23" y="0"/>
                    </a:cubicBezTo>
                    <a:cubicBezTo>
                      <a:pt x="10" y="0"/>
                      <a:pt x="0" y="11"/>
                      <a:pt x="0" y="23"/>
                    </a:cubicBezTo>
                    <a:close/>
                    <a:moveTo>
                      <a:pt x="35" y="23"/>
                    </a:moveTo>
                    <a:cubicBezTo>
                      <a:pt x="35" y="30"/>
                      <a:pt x="30" y="35"/>
                      <a:pt x="23" y="35"/>
                    </a:cubicBezTo>
                    <a:cubicBezTo>
                      <a:pt x="17" y="35"/>
                      <a:pt x="11" y="30"/>
                      <a:pt x="11" y="23"/>
                    </a:cubicBezTo>
                    <a:cubicBezTo>
                      <a:pt x="11" y="17"/>
                      <a:pt x="17" y="11"/>
                      <a:pt x="23" y="11"/>
                    </a:cubicBezTo>
                    <a:cubicBezTo>
                      <a:pt x="23" y="11"/>
                      <a:pt x="23" y="11"/>
                      <a:pt x="23" y="11"/>
                    </a:cubicBezTo>
                    <a:cubicBezTo>
                      <a:pt x="30" y="11"/>
                      <a:pt x="35" y="17"/>
                      <a:pt x="35" y="23"/>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57150" tIns="28575" rIns="57150" bIns="28575" numCol="1" anchor="t" anchorCtr="0" compatLnSpc="1">
                <a:prstTxWarp prst="textNoShape">
                  <a:avLst/>
                </a:prstTxWarp>
              </a:bodyPr>
              <a:lstStyle/>
              <a:p>
                <a:endParaRPr lang="en-IN" sz="1125">
                  <a:latin typeface="Georgia" panose="02040502050405020303" pitchFamily="18" charset="0"/>
                </a:endParaRPr>
              </a:p>
            </p:txBody>
          </p:sp>
        </p:grpSp>
        <p:pic>
          <p:nvPicPr>
            <p:cNvPr id="13" name="Picture 12">
              <a:extLst>
                <a:ext uri="{FF2B5EF4-FFF2-40B4-BE49-F238E27FC236}">
                  <a16:creationId xmlns="" xmlns:a16="http://schemas.microsoft.com/office/drawing/2014/main" id="{431D942F-560E-4327-BFB9-12B5CAC3C948}"/>
                </a:ext>
              </a:extLst>
            </p:cNvPr>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6608754" y="2170167"/>
              <a:ext cx="648000" cy="648000"/>
            </a:xfrm>
            <a:prstGeom prst="rect">
              <a:avLst/>
            </a:prstGeom>
          </p:spPr>
        </p:pic>
      </p:grpSp>
      <p:sp>
        <p:nvSpPr>
          <p:cNvPr id="3" name="Rectangle: Single Corner Snipped 61">
            <a:extLst>
              <a:ext uri="{FF2B5EF4-FFF2-40B4-BE49-F238E27FC236}">
                <a16:creationId xmlns="" xmlns:a16="http://schemas.microsoft.com/office/drawing/2014/main" id="{4B8AAE97-8B15-E754-9512-BC0E5C9C849A}"/>
              </a:ext>
            </a:extLst>
          </p:cNvPr>
          <p:cNvSpPr/>
          <p:nvPr/>
        </p:nvSpPr>
        <p:spPr>
          <a:xfrm>
            <a:off x="183212" y="1853458"/>
            <a:ext cx="8686242" cy="352137"/>
          </a:xfrm>
          <a:prstGeom prst="snip1Rect">
            <a:avLst>
              <a:gd name="adj" fmla="val 0"/>
            </a:avLst>
          </a:prstGeom>
          <a:solidFill>
            <a:srgbClr val="284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spcBef>
                <a:spcPts val="375"/>
              </a:spcBef>
              <a:buClr>
                <a:schemeClr val="tx1"/>
              </a:buClr>
            </a:pPr>
            <a:r>
              <a:rPr lang="en-US" sz="1500" b="1" dirty="0">
                <a:latin typeface="Georgia" panose="02040502050405020303" pitchFamily="18" charset="0"/>
                <a:cs typeface="Calibri" panose="020F0502020204030204" pitchFamily="34" charset="0"/>
              </a:rPr>
              <a:t>A.	Jan Dhan (Banking  / Financial Facilities)</a:t>
            </a:r>
          </a:p>
        </p:txBody>
      </p:sp>
      <p:pic>
        <p:nvPicPr>
          <p:cNvPr id="34" name="Picture 3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376223" y="2429989"/>
            <a:ext cx="979048" cy="93604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5D0EEB-AE10-447D-96E7-CAE757BDECB0}"/>
              </a:ext>
            </a:extLst>
          </p:cNvPr>
          <p:cNvSpPr>
            <a:spLocks noGrp="1"/>
          </p:cNvSpPr>
          <p:nvPr>
            <p:ph type="title"/>
          </p:nvPr>
        </p:nvSpPr>
        <p:spPr>
          <a:xfrm>
            <a:off x="423637" y="4651280"/>
            <a:ext cx="8825218" cy="412986"/>
          </a:xfrm>
        </p:spPr>
        <p:txBody>
          <a:bodyPr/>
          <a:lstStyle/>
          <a:p>
            <a:r>
              <a:rPr lang="en-US" sz="2400" dirty="0"/>
              <a:t>Who is a beneficiary?</a:t>
            </a:r>
            <a:endParaRPr lang="en-IN" sz="2400" dirty="0"/>
          </a:p>
        </p:txBody>
      </p:sp>
      <p:sp>
        <p:nvSpPr>
          <p:cNvPr id="3" name="Content Placeholder 2">
            <a:extLst>
              <a:ext uri="{FF2B5EF4-FFF2-40B4-BE49-F238E27FC236}">
                <a16:creationId xmlns="" xmlns:a16="http://schemas.microsoft.com/office/drawing/2014/main" id="{C5530347-EE99-4DC2-9678-9E2FA4373588}"/>
              </a:ext>
            </a:extLst>
          </p:cNvPr>
          <p:cNvSpPr>
            <a:spLocks noGrp="1"/>
          </p:cNvSpPr>
          <p:nvPr>
            <p:ph idx="1"/>
          </p:nvPr>
        </p:nvSpPr>
        <p:spPr>
          <a:xfrm>
            <a:off x="423636" y="1911057"/>
            <a:ext cx="8650694" cy="2740223"/>
          </a:xfrm>
        </p:spPr>
        <p:txBody>
          <a:bodyPr>
            <a:noAutofit/>
          </a:bodyPr>
          <a:lstStyle/>
          <a:p>
            <a:pPr algn="just"/>
            <a:r>
              <a:rPr lang="en-US" sz="1800" dirty="0">
                <a:latin typeface="Georgia" panose="02040502050405020303" pitchFamily="18" charset="0"/>
              </a:rPr>
              <a:t>To ensure accurate targeting of the beneficiary </a:t>
            </a:r>
          </a:p>
          <a:p>
            <a:pPr algn="just"/>
            <a:r>
              <a:rPr lang="en-US" sz="1800" dirty="0">
                <a:latin typeface="Georgia" panose="02040502050405020303" pitchFamily="18" charset="0"/>
              </a:rPr>
              <a:t>To perform de-duplication</a:t>
            </a:r>
          </a:p>
          <a:p>
            <a:pPr algn="just"/>
            <a:r>
              <a:rPr lang="en-US" sz="1800" dirty="0">
                <a:latin typeface="Georgia" panose="02040502050405020303" pitchFamily="18" charset="0"/>
              </a:rPr>
              <a:t>To curb pilferage</a:t>
            </a:r>
          </a:p>
          <a:p>
            <a:pPr algn="just"/>
            <a:r>
              <a:rPr lang="en-US" sz="1800" dirty="0">
                <a:latin typeface="Georgia" panose="02040502050405020303" pitchFamily="18" charset="0"/>
              </a:rPr>
              <a:t>To remove middle-men</a:t>
            </a:r>
          </a:p>
          <a:p>
            <a:pPr algn="just">
              <a:lnSpc>
                <a:spcPct val="160000"/>
              </a:lnSpc>
              <a:spcBef>
                <a:spcPts val="600"/>
              </a:spcBef>
            </a:pPr>
            <a:r>
              <a:rPr lang="en-US" sz="1800" dirty="0">
                <a:latin typeface="Georgia" panose="02040502050405020303" pitchFamily="18" charset="0"/>
              </a:rPr>
              <a:t>To transfer benefits electronically to the bank account of the beneficiary, preferably using Aadhaar Payment Bridge (APB) </a:t>
            </a:r>
          </a:p>
          <a:p>
            <a:pPr algn="just"/>
            <a:endParaRPr lang="en-US" sz="1800" dirty="0">
              <a:latin typeface="Georgia" panose="02040502050405020303" pitchFamily="18" charset="0"/>
            </a:endParaRPr>
          </a:p>
        </p:txBody>
      </p:sp>
      <p:sp>
        <p:nvSpPr>
          <p:cNvPr id="4" name="Slide Number Placeholder 3">
            <a:extLst>
              <a:ext uri="{FF2B5EF4-FFF2-40B4-BE49-F238E27FC236}">
                <a16:creationId xmlns="" xmlns:a16="http://schemas.microsoft.com/office/drawing/2014/main" id="{C4D8E3E4-404D-4D2E-AFD4-194661074EFD}"/>
              </a:ext>
            </a:extLst>
          </p:cNvPr>
          <p:cNvSpPr>
            <a:spLocks noGrp="1"/>
          </p:cNvSpPr>
          <p:nvPr>
            <p:ph type="sldNum" sz="quarter" idx="12"/>
          </p:nvPr>
        </p:nvSpPr>
        <p:spPr/>
        <p:txBody>
          <a:bodyPr/>
          <a:lstStyle/>
          <a:p>
            <a:fld id="{CC3A53C5-5DF4-46B6-93FB-1F989BF1F341}" type="slidenum">
              <a:rPr lang="en-US" smtClean="0"/>
              <a:pPr/>
              <a:t>8</a:t>
            </a:fld>
            <a:endParaRPr lang="en-US" dirty="0"/>
          </a:p>
        </p:txBody>
      </p:sp>
      <p:sp>
        <p:nvSpPr>
          <p:cNvPr id="5" name="Title 1"/>
          <p:cNvSpPr txBox="1">
            <a:spLocks/>
          </p:cNvSpPr>
          <p:nvPr/>
        </p:nvSpPr>
        <p:spPr>
          <a:xfrm>
            <a:off x="1" y="326626"/>
            <a:ext cx="9143999" cy="5573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lumMod val="75000"/>
                  </a:schemeClr>
                </a:solidFill>
                <a:latin typeface="Georgia" panose="02040502050405020303" pitchFamily="18" charset="0"/>
                <a:ea typeface="+mj-ea"/>
                <a:cs typeface="+mj-cs"/>
              </a:defRPr>
            </a:lvl1pPr>
          </a:lstStyle>
          <a:p>
            <a:r>
              <a:rPr lang="en-US" sz="2800" dirty="0"/>
              <a:t>Why DBT?</a:t>
            </a:r>
            <a:endParaRPr lang="en-IN" sz="2800" dirty="0"/>
          </a:p>
        </p:txBody>
      </p:sp>
      <p:sp>
        <p:nvSpPr>
          <p:cNvPr id="6" name="Title 1">
            <a:extLst>
              <a:ext uri="{FF2B5EF4-FFF2-40B4-BE49-F238E27FC236}">
                <a16:creationId xmlns="" xmlns:a16="http://schemas.microsoft.com/office/drawing/2014/main" id="{8F5D0EEB-AE10-447D-96E7-CAE757BDECB0}"/>
              </a:ext>
            </a:extLst>
          </p:cNvPr>
          <p:cNvSpPr txBox="1">
            <a:spLocks/>
          </p:cNvSpPr>
          <p:nvPr/>
        </p:nvSpPr>
        <p:spPr>
          <a:xfrm>
            <a:off x="423637" y="1241773"/>
            <a:ext cx="8825218" cy="791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2">
                    <a:lumMod val="75000"/>
                  </a:schemeClr>
                </a:solidFill>
                <a:latin typeface="Georgia" panose="02040502050405020303" pitchFamily="18" charset="0"/>
                <a:ea typeface="+mj-ea"/>
                <a:cs typeface="+mj-cs"/>
              </a:defRPr>
            </a:lvl1pPr>
          </a:lstStyle>
          <a:p>
            <a:r>
              <a:rPr lang="en-US" sz="2400" dirty="0"/>
              <a:t>Why DBT?</a:t>
            </a:r>
            <a:endParaRPr lang="en-IN" sz="2400" dirty="0"/>
          </a:p>
        </p:txBody>
      </p:sp>
      <p:sp>
        <p:nvSpPr>
          <p:cNvPr id="7" name="Content Placeholder 2">
            <a:extLst>
              <a:ext uri="{FF2B5EF4-FFF2-40B4-BE49-F238E27FC236}">
                <a16:creationId xmlns="" xmlns:a16="http://schemas.microsoft.com/office/drawing/2014/main" id="{C5530347-EE99-4DC2-9678-9E2FA4373588}"/>
              </a:ext>
            </a:extLst>
          </p:cNvPr>
          <p:cNvSpPr txBox="1">
            <a:spLocks/>
          </p:cNvSpPr>
          <p:nvPr/>
        </p:nvSpPr>
        <p:spPr>
          <a:xfrm>
            <a:off x="423636" y="5052228"/>
            <a:ext cx="8189141" cy="15623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1800" dirty="0">
                <a:latin typeface="Georgia" panose="02040502050405020303" pitchFamily="18" charset="0"/>
              </a:rPr>
              <a:t>An individual or ‘group of individuals’ receiving any advantage, relief, payment etc. in cash or in-kind from the Consolidated fund of India. (Ref.: Preamble and Section 2(f) of ‘The Aadhaar Act, 2016’) </a:t>
            </a:r>
          </a:p>
          <a:p>
            <a:pPr marL="0" indent="0" algn="just">
              <a:buNone/>
            </a:pPr>
            <a:endParaRPr lang="en-US" sz="2000" dirty="0">
              <a:latin typeface="Georgia" panose="02040502050405020303" pitchFamily="18" charset="0"/>
            </a:endParaRPr>
          </a:p>
        </p:txBody>
      </p:sp>
    </p:spTree>
    <p:extLst>
      <p:ext uri="{BB962C8B-B14F-4D97-AF65-F5344CB8AC3E}">
        <p14:creationId xmlns="" xmlns:p14="http://schemas.microsoft.com/office/powerpoint/2010/main" val="163866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95A59B-1527-4454-AE07-885B6C9C94B6}"/>
              </a:ext>
            </a:extLst>
          </p:cNvPr>
          <p:cNvSpPr>
            <a:spLocks noGrp="1"/>
          </p:cNvSpPr>
          <p:nvPr>
            <p:ph type="title"/>
          </p:nvPr>
        </p:nvSpPr>
        <p:spPr/>
        <p:txBody>
          <a:bodyPr/>
          <a:lstStyle/>
          <a:p>
            <a:r>
              <a:rPr lang="en-IN" dirty="0"/>
              <a:t>Types of DBT - Cash</a:t>
            </a:r>
          </a:p>
        </p:txBody>
      </p:sp>
      <p:sp>
        <p:nvSpPr>
          <p:cNvPr id="4" name="Slide Number Placeholder 3">
            <a:extLst>
              <a:ext uri="{FF2B5EF4-FFF2-40B4-BE49-F238E27FC236}">
                <a16:creationId xmlns="" xmlns:a16="http://schemas.microsoft.com/office/drawing/2014/main" id="{54BB942C-B825-4457-9D6A-F7FDC85888E2}"/>
              </a:ext>
            </a:extLst>
          </p:cNvPr>
          <p:cNvSpPr>
            <a:spLocks noGrp="1"/>
          </p:cNvSpPr>
          <p:nvPr>
            <p:ph type="sldNum" sz="quarter" idx="12"/>
          </p:nvPr>
        </p:nvSpPr>
        <p:spPr/>
        <p:txBody>
          <a:bodyPr/>
          <a:lstStyle/>
          <a:p>
            <a:fld id="{CC3A53C5-5DF4-46B6-93FB-1F989BF1F341}" type="slidenum">
              <a:rPr lang="en-US" smtClean="0"/>
              <a:pPr/>
              <a:t>9</a:t>
            </a:fld>
            <a:endParaRPr lang="en-US" dirty="0"/>
          </a:p>
        </p:txBody>
      </p:sp>
      <p:sp>
        <p:nvSpPr>
          <p:cNvPr id="5" name="Rectangle 4">
            <a:extLst>
              <a:ext uri="{FF2B5EF4-FFF2-40B4-BE49-F238E27FC236}">
                <a16:creationId xmlns="" xmlns:a16="http://schemas.microsoft.com/office/drawing/2014/main" id="{ADCFDE62-3C8A-4813-8A20-398F508C8B22}"/>
              </a:ext>
            </a:extLst>
          </p:cNvPr>
          <p:cNvSpPr/>
          <p:nvPr/>
        </p:nvSpPr>
        <p:spPr>
          <a:xfrm>
            <a:off x="3972991" y="1542707"/>
            <a:ext cx="5022963" cy="4016691"/>
          </a:xfrm>
          <a:prstGeom prst="rect">
            <a:avLst/>
          </a:prstGeom>
          <a:noFill/>
          <a:ln>
            <a:solidFill>
              <a:srgbClr val="F57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z</a:t>
            </a:r>
          </a:p>
        </p:txBody>
      </p:sp>
      <p:sp>
        <p:nvSpPr>
          <p:cNvPr id="6" name="Content Placeholder 2">
            <a:extLst>
              <a:ext uri="{FF2B5EF4-FFF2-40B4-BE49-F238E27FC236}">
                <a16:creationId xmlns="" xmlns:a16="http://schemas.microsoft.com/office/drawing/2014/main" id="{6376C7FE-86C7-4F1C-9075-B5CADB87D041}"/>
              </a:ext>
            </a:extLst>
          </p:cNvPr>
          <p:cNvSpPr txBox="1">
            <a:spLocks/>
          </p:cNvSpPr>
          <p:nvPr/>
        </p:nvSpPr>
        <p:spPr>
          <a:xfrm>
            <a:off x="6392881" y="5175168"/>
            <a:ext cx="2720603" cy="312307"/>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1600" b="1" dirty="0">
                <a:solidFill>
                  <a:srgbClr val="F57D23"/>
                </a:solidFill>
                <a:latin typeface="Calibri" panose="020F0502020204030204" pitchFamily="34" charset="0"/>
                <a:cs typeface="Calibri" panose="020F0502020204030204" pitchFamily="34" charset="0"/>
              </a:rPr>
              <a:t>Scholarships &amp; Fellowships</a:t>
            </a:r>
          </a:p>
        </p:txBody>
      </p:sp>
      <p:sp>
        <p:nvSpPr>
          <p:cNvPr id="7" name="Content Placeholder 2">
            <a:extLst>
              <a:ext uri="{FF2B5EF4-FFF2-40B4-BE49-F238E27FC236}">
                <a16:creationId xmlns="" xmlns:a16="http://schemas.microsoft.com/office/drawing/2014/main" id="{1B42A3A7-F685-4587-9C35-239399A65A97}"/>
              </a:ext>
            </a:extLst>
          </p:cNvPr>
          <p:cNvSpPr txBox="1">
            <a:spLocks/>
          </p:cNvSpPr>
          <p:nvPr/>
        </p:nvSpPr>
        <p:spPr>
          <a:xfrm>
            <a:off x="4143945" y="3519274"/>
            <a:ext cx="2325079" cy="458029"/>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1600" b="1" dirty="0">
                <a:solidFill>
                  <a:srgbClr val="F57D23"/>
                </a:solidFill>
                <a:latin typeface="Calibri" panose="020F0502020204030204" pitchFamily="34" charset="0"/>
                <a:cs typeface="Calibri" panose="020F0502020204030204" pitchFamily="34" charset="0"/>
              </a:rPr>
              <a:t>Subsidy &amp; Welfare Schemes</a:t>
            </a:r>
            <a:r>
              <a:rPr lang="en-US" sz="1600" b="1" dirty="0">
                <a:solidFill>
                  <a:srgbClr val="056937"/>
                </a:solidFill>
                <a:latin typeface="Calibri" panose="020F0502020204030204" pitchFamily="34" charset="0"/>
                <a:cs typeface="Calibri" panose="020F0502020204030204" pitchFamily="34" charset="0"/>
              </a:rPr>
              <a:t/>
            </a:r>
            <a:br>
              <a:rPr lang="en-US" sz="1600" b="1" dirty="0">
                <a:solidFill>
                  <a:srgbClr val="056937"/>
                </a:solidFill>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a:t>
            </a:r>
            <a:r>
              <a:rPr lang="en-US" sz="1200" dirty="0" err="1">
                <a:latin typeface="Calibri" panose="020F0502020204030204" pitchFamily="34" charset="0"/>
                <a:cs typeface="Calibri" panose="020F0502020204030204" pitchFamily="34" charset="0"/>
              </a:rPr>
              <a:t>Eg.</a:t>
            </a:r>
            <a:r>
              <a:rPr lang="en-US" sz="1200" dirty="0">
                <a:latin typeface="Calibri" panose="020F0502020204030204" pitchFamily="34" charset="0"/>
                <a:cs typeface="Calibri" panose="020F0502020204030204" pitchFamily="34" charset="0"/>
              </a:rPr>
              <a:t> MGNREGS, PAHAL, PM-Kisan)</a:t>
            </a:r>
            <a:endParaRPr lang="en-US" sz="1600" dirty="0">
              <a:latin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 xmlns:a16="http://schemas.microsoft.com/office/drawing/2014/main" id="{6189E8FF-C79D-4ED7-8BDF-BC31273FD3E9}"/>
              </a:ext>
            </a:extLst>
          </p:cNvPr>
          <p:cNvSpPr txBox="1">
            <a:spLocks/>
          </p:cNvSpPr>
          <p:nvPr/>
        </p:nvSpPr>
        <p:spPr>
          <a:xfrm>
            <a:off x="6962111" y="3277948"/>
            <a:ext cx="2407179" cy="684000"/>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rgbClr val="F57D23"/>
                </a:solidFill>
                <a:latin typeface="Calibri" panose="020F0502020204030204" pitchFamily="34" charset="0"/>
                <a:cs typeface="Calibri" panose="020F0502020204030204" pitchFamily="34" charset="0"/>
              </a:rPr>
              <a:t>Social Security Pensions</a:t>
            </a:r>
          </a:p>
        </p:txBody>
      </p:sp>
      <p:grpSp>
        <p:nvGrpSpPr>
          <p:cNvPr id="9" name="Group 8">
            <a:extLst>
              <a:ext uri="{FF2B5EF4-FFF2-40B4-BE49-F238E27FC236}">
                <a16:creationId xmlns="" xmlns:a16="http://schemas.microsoft.com/office/drawing/2014/main" id="{56D7D3A4-3FF4-47F5-9022-1D2BD79A3708}"/>
              </a:ext>
            </a:extLst>
          </p:cNvPr>
          <p:cNvGrpSpPr/>
          <p:nvPr/>
        </p:nvGrpSpPr>
        <p:grpSpPr>
          <a:xfrm>
            <a:off x="7226976" y="4001061"/>
            <a:ext cx="1332576" cy="1112562"/>
            <a:chOff x="7407820" y="4010095"/>
            <a:chExt cx="1592419" cy="1264762"/>
          </a:xfrm>
        </p:grpSpPr>
        <p:pic>
          <p:nvPicPr>
            <p:cNvPr id="10" name="Picture 9">
              <a:extLst>
                <a:ext uri="{FF2B5EF4-FFF2-40B4-BE49-F238E27FC236}">
                  <a16:creationId xmlns="" xmlns:a16="http://schemas.microsoft.com/office/drawing/2014/main" id="{994A4BEA-370E-4AF1-8938-68BE68E4946A}"/>
                </a:ext>
              </a:extLst>
            </p:cNvPr>
            <p:cNvPicPr>
              <a:picLocks noChangeAspect="1"/>
            </p:cNvPicPr>
            <p:nvPr/>
          </p:nvPicPr>
          <p:blipFill>
            <a:blip r:embed="rId2">
              <a:extLst>
                <a:ext uri="{28A0092B-C50C-407E-A947-70E740481C1C}">
                  <a14:useLocalDpi xmlns="" xmlns:a14="http://schemas.microsoft.com/office/drawing/2010/main"/>
                </a:ext>
              </a:extLst>
            </a:blip>
            <a:stretch>
              <a:fillRect/>
            </a:stretch>
          </p:blipFill>
          <p:spPr>
            <a:xfrm>
              <a:off x="7602379" y="4010095"/>
              <a:ext cx="1203300" cy="1260000"/>
            </a:xfrm>
            <a:prstGeom prst="rect">
              <a:avLst/>
            </a:prstGeom>
          </p:spPr>
        </p:pic>
        <p:sp>
          <p:nvSpPr>
            <p:cNvPr id="11" name="Oval 10">
              <a:extLst>
                <a:ext uri="{FF2B5EF4-FFF2-40B4-BE49-F238E27FC236}">
                  <a16:creationId xmlns="" xmlns:a16="http://schemas.microsoft.com/office/drawing/2014/main" id="{A3523B21-F2EC-4239-B4C3-AB156D2C1DF2}"/>
                </a:ext>
              </a:extLst>
            </p:cNvPr>
            <p:cNvSpPr/>
            <p:nvPr/>
          </p:nvSpPr>
          <p:spPr>
            <a:xfrm>
              <a:off x="7407820" y="5229138"/>
              <a:ext cx="1592419" cy="45719"/>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2" name="Group 11">
            <a:extLst>
              <a:ext uri="{FF2B5EF4-FFF2-40B4-BE49-F238E27FC236}">
                <a16:creationId xmlns="" xmlns:a16="http://schemas.microsoft.com/office/drawing/2014/main" id="{E86713C5-F5CF-4C84-A813-E2DFEDDCCB24}"/>
              </a:ext>
            </a:extLst>
          </p:cNvPr>
          <p:cNvGrpSpPr/>
          <p:nvPr/>
        </p:nvGrpSpPr>
        <p:grpSpPr>
          <a:xfrm>
            <a:off x="7226976" y="1885025"/>
            <a:ext cx="1592419" cy="1296193"/>
            <a:chOff x="9282201" y="1663928"/>
            <a:chExt cx="1592419" cy="1296193"/>
          </a:xfrm>
        </p:grpSpPr>
        <p:pic>
          <p:nvPicPr>
            <p:cNvPr id="13" name="Picture 12">
              <a:extLst>
                <a:ext uri="{FF2B5EF4-FFF2-40B4-BE49-F238E27FC236}">
                  <a16:creationId xmlns="" xmlns:a16="http://schemas.microsoft.com/office/drawing/2014/main" id="{10F82CAC-8455-4BBF-85E3-D45A40D57ABB}"/>
                </a:ext>
              </a:extLst>
            </p:cNvPr>
            <p:cNvPicPr>
              <a:picLocks noChangeAspect="1"/>
            </p:cNvPicPr>
            <p:nvPr/>
          </p:nvPicPr>
          <p:blipFill>
            <a:blip r:embed="rId3">
              <a:extLst>
                <a:ext uri="{28A0092B-C50C-407E-A947-70E740481C1C}">
                  <a14:useLocalDpi xmlns="" xmlns:a14="http://schemas.microsoft.com/office/drawing/2010/main"/>
                </a:ext>
              </a:extLst>
            </a:blip>
            <a:stretch>
              <a:fillRect/>
            </a:stretch>
          </p:blipFill>
          <p:spPr>
            <a:xfrm>
              <a:off x="9375249" y="1663928"/>
              <a:ext cx="1406323" cy="1260000"/>
            </a:xfrm>
            <a:prstGeom prst="rect">
              <a:avLst/>
            </a:prstGeom>
          </p:spPr>
        </p:pic>
        <p:sp>
          <p:nvSpPr>
            <p:cNvPr id="14" name="Oval 13">
              <a:extLst>
                <a:ext uri="{FF2B5EF4-FFF2-40B4-BE49-F238E27FC236}">
                  <a16:creationId xmlns="" xmlns:a16="http://schemas.microsoft.com/office/drawing/2014/main" id="{E9646449-EFCE-452F-B097-2AB603E13C69}"/>
                </a:ext>
              </a:extLst>
            </p:cNvPr>
            <p:cNvSpPr/>
            <p:nvPr/>
          </p:nvSpPr>
          <p:spPr>
            <a:xfrm>
              <a:off x="9282201" y="2914402"/>
              <a:ext cx="1592419" cy="45719"/>
            </a:xfrm>
            <a:prstGeom prst="ellipse">
              <a:avLst/>
            </a:prstGeom>
            <a:solidFill>
              <a:srgbClr val="E6E7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5" name="Rectangle: Top Corners Rounded 14">
            <a:extLst>
              <a:ext uri="{FF2B5EF4-FFF2-40B4-BE49-F238E27FC236}">
                <a16:creationId xmlns="" xmlns:a16="http://schemas.microsoft.com/office/drawing/2014/main" id="{0A954873-DE0C-41E4-9524-4CD45282A850}"/>
              </a:ext>
            </a:extLst>
          </p:cNvPr>
          <p:cNvSpPr/>
          <p:nvPr/>
        </p:nvSpPr>
        <p:spPr>
          <a:xfrm rot="10800000">
            <a:off x="4658970" y="1525025"/>
            <a:ext cx="2118067" cy="360000"/>
          </a:xfrm>
          <a:prstGeom prst="round2SameRect">
            <a:avLst/>
          </a:prstGeom>
          <a:solidFill>
            <a:srgbClr val="F57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 xmlns:a16="http://schemas.microsoft.com/office/drawing/2014/main" id="{0F963960-0361-42A8-84C7-94C25A3C69A3}"/>
              </a:ext>
            </a:extLst>
          </p:cNvPr>
          <p:cNvSpPr txBox="1"/>
          <p:nvPr/>
        </p:nvSpPr>
        <p:spPr>
          <a:xfrm>
            <a:off x="5113697" y="1515693"/>
            <a:ext cx="1332576" cy="369332"/>
          </a:xfrm>
          <a:prstGeom prst="rect">
            <a:avLst/>
          </a:prstGeom>
          <a:noFill/>
        </p:spPr>
        <p:txBody>
          <a:bodyPr wrap="square">
            <a:spAutoFit/>
          </a:bodyPr>
          <a:lstStyle/>
          <a:p>
            <a:pPr>
              <a:lnSpc>
                <a:spcPct val="100000"/>
              </a:lnSpc>
              <a:spcBef>
                <a:spcPts val="0"/>
              </a:spcBef>
              <a:spcAft>
                <a:spcPts val="600"/>
              </a:spcAft>
            </a:pPr>
            <a:r>
              <a:rPr lang="en-US" sz="1800" b="1" dirty="0">
                <a:solidFill>
                  <a:schemeClr val="bg1"/>
                </a:solidFill>
                <a:latin typeface="Calibri" panose="020F0502020204030204" pitchFamily="34" charset="0"/>
                <a:cs typeface="Calibri" panose="020F0502020204030204" pitchFamily="34" charset="0"/>
              </a:rPr>
              <a:t>Examples</a:t>
            </a:r>
          </a:p>
        </p:txBody>
      </p:sp>
      <p:grpSp>
        <p:nvGrpSpPr>
          <p:cNvPr id="20" name="Group 19">
            <a:extLst>
              <a:ext uri="{FF2B5EF4-FFF2-40B4-BE49-F238E27FC236}">
                <a16:creationId xmlns="" xmlns:a16="http://schemas.microsoft.com/office/drawing/2014/main" id="{7C2BDA2C-30BB-4B89-BA73-593B46B93772}"/>
              </a:ext>
            </a:extLst>
          </p:cNvPr>
          <p:cNvGrpSpPr/>
          <p:nvPr/>
        </p:nvGrpSpPr>
        <p:grpSpPr>
          <a:xfrm>
            <a:off x="522342" y="1680914"/>
            <a:ext cx="3354740" cy="3878485"/>
            <a:chOff x="333456" y="1518452"/>
            <a:chExt cx="4336279" cy="4676512"/>
          </a:xfrm>
        </p:grpSpPr>
        <p:grpSp>
          <p:nvGrpSpPr>
            <p:cNvPr id="21" name="Group 20">
              <a:extLst>
                <a:ext uri="{FF2B5EF4-FFF2-40B4-BE49-F238E27FC236}">
                  <a16:creationId xmlns="" xmlns:a16="http://schemas.microsoft.com/office/drawing/2014/main" id="{68BA7A49-5247-4467-BE12-C618B9B1B9FA}"/>
                </a:ext>
              </a:extLst>
            </p:cNvPr>
            <p:cNvGrpSpPr/>
            <p:nvPr/>
          </p:nvGrpSpPr>
          <p:grpSpPr>
            <a:xfrm>
              <a:off x="333456" y="1518452"/>
              <a:ext cx="4336279" cy="4676512"/>
              <a:chOff x="333456" y="1518452"/>
              <a:chExt cx="4336279" cy="4676512"/>
            </a:xfrm>
          </p:grpSpPr>
          <p:sp>
            <p:nvSpPr>
              <p:cNvPr id="23" name="Content Placeholder 2">
                <a:extLst>
                  <a:ext uri="{FF2B5EF4-FFF2-40B4-BE49-F238E27FC236}">
                    <a16:creationId xmlns="" xmlns:a16="http://schemas.microsoft.com/office/drawing/2014/main" id="{DFB8A81A-068C-4728-BE99-7FFA1BAD4420}"/>
                  </a:ext>
                </a:extLst>
              </p:cNvPr>
              <p:cNvSpPr txBox="1">
                <a:spLocks/>
              </p:cNvSpPr>
              <p:nvPr/>
            </p:nvSpPr>
            <p:spPr>
              <a:xfrm>
                <a:off x="333456" y="1518452"/>
                <a:ext cx="4278596" cy="1809002"/>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00000"/>
                  </a:lnSpc>
                  <a:spcBef>
                    <a:spcPts val="0"/>
                  </a:spcBef>
                  <a:spcAft>
                    <a:spcPts val="600"/>
                  </a:spcAft>
                </a:pPr>
                <a:r>
                  <a:rPr lang="en-US" sz="1600" dirty="0">
                    <a:latin typeface="Calibri" panose="020F0502020204030204" pitchFamily="34" charset="0"/>
                    <a:cs typeface="Calibri" panose="020F0502020204030204" pitchFamily="34" charset="0"/>
                  </a:rPr>
                  <a:t>Cash subsidy entails the government transferring money directly to bank account of the targeted, identified beneficiaries electronically and also ensures adequate cash out points</a:t>
                </a:r>
              </a:p>
            </p:txBody>
          </p:sp>
          <p:pic>
            <p:nvPicPr>
              <p:cNvPr id="24" name="Picture 23">
                <a:extLst>
                  <a:ext uri="{FF2B5EF4-FFF2-40B4-BE49-F238E27FC236}">
                    <a16:creationId xmlns="" xmlns:a16="http://schemas.microsoft.com/office/drawing/2014/main" id="{71C6B1C5-3156-4111-A069-5BF88F357F8A}"/>
                  </a:ext>
                </a:extLst>
              </p:cNvPr>
              <p:cNvPicPr>
                <a:picLocks noChangeAspect="1"/>
              </p:cNvPicPr>
              <p:nvPr/>
            </p:nvPicPr>
            <p:blipFill>
              <a:blip r:embed="rId4">
                <a:extLst>
                  <a:ext uri="{28A0092B-C50C-407E-A947-70E740481C1C}">
                    <a14:useLocalDpi xmlns="" xmlns:a14="http://schemas.microsoft.com/office/drawing/2010/main"/>
                  </a:ext>
                </a:extLst>
              </a:blip>
              <a:stretch>
                <a:fillRect/>
              </a:stretch>
            </p:blipFill>
            <p:spPr>
              <a:xfrm>
                <a:off x="457426" y="3304164"/>
                <a:ext cx="4212309" cy="2890800"/>
              </a:xfrm>
              <a:prstGeom prst="rect">
                <a:avLst/>
              </a:prstGeom>
            </p:spPr>
          </p:pic>
        </p:grpSp>
        <p:sp>
          <p:nvSpPr>
            <p:cNvPr id="22" name="Content Placeholder 2">
              <a:extLst>
                <a:ext uri="{FF2B5EF4-FFF2-40B4-BE49-F238E27FC236}">
                  <a16:creationId xmlns="" xmlns:a16="http://schemas.microsoft.com/office/drawing/2014/main" id="{78D0079E-D339-434E-8DBB-A5A1229D9228}"/>
                </a:ext>
              </a:extLst>
            </p:cNvPr>
            <p:cNvSpPr txBox="1">
              <a:spLocks/>
            </p:cNvSpPr>
            <p:nvPr/>
          </p:nvSpPr>
          <p:spPr>
            <a:xfrm>
              <a:off x="2305049" y="5434916"/>
              <a:ext cx="1333501" cy="617537"/>
            </a:xfrm>
            <a:prstGeom prst="rect">
              <a:avLst/>
            </a:prstGeom>
          </p:spPr>
          <p:txBody>
            <a:bodyPr/>
            <a:lstStyle>
              <a:lvl1pPr marL="11112" indent="0" algn="l" defTabSz="914400" rtl="0" eaLnBrk="1" latinLnBrk="0" hangingPunct="1">
                <a:lnSpc>
                  <a:spcPct val="90000"/>
                </a:lnSpc>
                <a:spcBef>
                  <a:spcPts val="1000"/>
                </a:spcBef>
                <a:buFont typeface="Arial" panose="020B0604020202020204" pitchFamily="34" charset="0"/>
                <a:buNone/>
                <a:tabLst/>
                <a:defRPr sz="1800" kern="1200">
                  <a:solidFill>
                    <a:srgbClr val="5A5A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600" kern="1200">
                  <a:solidFill>
                    <a:srgbClr val="5A5A5A"/>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1400" kern="1200">
                  <a:solidFill>
                    <a:srgbClr val="5A5A5A"/>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200" kern="1200">
                  <a:solidFill>
                    <a:srgbClr val="5A5A5A"/>
                  </a:solidFill>
                  <a:latin typeface="+mn-lt"/>
                  <a:ea typeface="+mn-ea"/>
                  <a:cs typeface="+mn-cs"/>
                </a:defRPr>
              </a:lvl4pPr>
              <a:lvl5pPr marL="1828800" indent="0" algn="l" defTabSz="914400" rtl="0" eaLnBrk="1" latinLnBrk="0" hangingPunct="1">
                <a:lnSpc>
                  <a:spcPct val="90000"/>
                </a:lnSpc>
                <a:spcBef>
                  <a:spcPts val="500"/>
                </a:spcBef>
                <a:buFont typeface="Arial"/>
                <a:buNone/>
                <a:defRPr sz="1400" kern="1200">
                  <a:solidFill>
                    <a:srgbClr val="5A5A5A"/>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IN" sz="1400" b="1" dirty="0">
                  <a:solidFill>
                    <a:srgbClr val="284181"/>
                  </a:solidFill>
                </a:rPr>
                <a:t>Cash</a:t>
              </a:r>
            </a:p>
            <a:p>
              <a:pPr algn="ctr">
                <a:spcBef>
                  <a:spcPts val="0"/>
                </a:spcBef>
                <a:spcAft>
                  <a:spcPts val="600"/>
                </a:spcAft>
              </a:pPr>
              <a:r>
                <a:rPr lang="en-IN" sz="1400" b="1" dirty="0">
                  <a:solidFill>
                    <a:srgbClr val="284181"/>
                  </a:solidFill>
                </a:rPr>
                <a:t>Out</a:t>
              </a:r>
              <a:endParaRPr lang="en-US" sz="1400" b="1" dirty="0">
                <a:solidFill>
                  <a:srgbClr val="284181"/>
                </a:solidFill>
                <a:latin typeface="Calibri" panose="020F0502020204030204" pitchFamily="34" charset="0"/>
                <a:cs typeface="Calibri" panose="020F0502020204030204" pitchFamily="34" charset="0"/>
              </a:endParaRPr>
            </a:p>
          </p:txBody>
        </p:sp>
      </p:grpSp>
      <p:pic>
        <p:nvPicPr>
          <p:cNvPr id="26" name="Picture 25">
            <a:extLst>
              <a:ext uri="{FF2B5EF4-FFF2-40B4-BE49-F238E27FC236}">
                <a16:creationId xmlns="" xmlns:a16="http://schemas.microsoft.com/office/drawing/2014/main" id="{23D5FF90-4F39-4AC7-B204-D80C36C1B7C2}"/>
              </a:ext>
            </a:extLst>
          </p:cNvPr>
          <p:cNvPicPr>
            <a:picLocks noChangeAspect="1"/>
          </p:cNvPicPr>
          <p:nvPr/>
        </p:nvPicPr>
        <p:blipFill>
          <a:blip r:embed="rId5"/>
          <a:stretch>
            <a:fillRect/>
          </a:stretch>
        </p:blipFill>
        <p:spPr>
          <a:xfrm>
            <a:off x="4274305" y="2242587"/>
            <a:ext cx="2351668" cy="937764"/>
          </a:xfrm>
          <a:prstGeom prst="rect">
            <a:avLst/>
          </a:prstGeom>
        </p:spPr>
      </p:pic>
      <p:pic>
        <p:nvPicPr>
          <p:cNvPr id="29" name="Picture 28">
            <a:extLst>
              <a:ext uri="{FF2B5EF4-FFF2-40B4-BE49-F238E27FC236}">
                <a16:creationId xmlns="" xmlns:a16="http://schemas.microsoft.com/office/drawing/2014/main" id="{A310C14D-A7A5-4071-B7A4-BF05244CE8FD}"/>
              </a:ext>
            </a:extLst>
          </p:cNvPr>
          <p:cNvPicPr>
            <a:picLocks noChangeAspect="1"/>
          </p:cNvPicPr>
          <p:nvPr/>
        </p:nvPicPr>
        <p:blipFill>
          <a:blip r:embed="rId6"/>
          <a:stretch>
            <a:fillRect/>
          </a:stretch>
        </p:blipFill>
        <p:spPr>
          <a:xfrm>
            <a:off x="4242369" y="4526111"/>
            <a:ext cx="2128233" cy="778961"/>
          </a:xfrm>
          <a:prstGeom prst="rect">
            <a:avLst/>
          </a:prstGeom>
        </p:spPr>
      </p:pic>
      <p:sp>
        <p:nvSpPr>
          <p:cNvPr id="3" name="TextBox 2">
            <a:extLst>
              <a:ext uri="{FF2B5EF4-FFF2-40B4-BE49-F238E27FC236}">
                <a16:creationId xmlns="" xmlns:a16="http://schemas.microsoft.com/office/drawing/2014/main" id="{90792EA2-FB36-41C5-A588-70DBEBBE9224}"/>
              </a:ext>
            </a:extLst>
          </p:cNvPr>
          <p:cNvSpPr txBox="1"/>
          <p:nvPr/>
        </p:nvSpPr>
        <p:spPr>
          <a:xfrm>
            <a:off x="4893507" y="3189903"/>
            <a:ext cx="1123405" cy="369332"/>
          </a:xfrm>
          <a:prstGeom prst="rect">
            <a:avLst/>
          </a:prstGeom>
          <a:noFill/>
        </p:spPr>
        <p:txBody>
          <a:bodyPr wrap="square" rtlCol="0">
            <a:spAutoFit/>
          </a:bodyPr>
          <a:lstStyle/>
          <a:p>
            <a:r>
              <a:rPr lang="en-IN" dirty="0"/>
              <a:t>Cash-In</a:t>
            </a:r>
          </a:p>
        </p:txBody>
      </p:sp>
    </p:spTree>
    <p:extLst>
      <p:ext uri="{BB962C8B-B14F-4D97-AF65-F5344CB8AC3E}">
        <p14:creationId xmlns="" xmlns:p14="http://schemas.microsoft.com/office/powerpoint/2010/main" val="4254617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26186</TotalTime>
  <Words>1927</Words>
  <Application>Microsoft Office PowerPoint</Application>
  <PresentationFormat>On-screen Show (4:3)</PresentationFormat>
  <Paragraphs>248</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DBT – Appreciation (1/2)</vt:lpstr>
      <vt:lpstr>DBT – Appreciation (2/2)</vt:lpstr>
      <vt:lpstr>DBT (Direct Benefit Transfer)</vt:lpstr>
      <vt:lpstr>Direct Benefit Transfer (DBT) Genesis</vt:lpstr>
      <vt:lpstr>JAM trinity as foundation for DBT</vt:lpstr>
      <vt:lpstr>JAM (Jan Dhan, Aadhaar, Mobile) -  Key enablers of DBT</vt:lpstr>
      <vt:lpstr>Who is a beneficiary?</vt:lpstr>
      <vt:lpstr>Types of DBT - Cash</vt:lpstr>
      <vt:lpstr>Types of DBT – In Kind</vt:lpstr>
      <vt:lpstr>How to identify a DBT Scheme ?</vt:lpstr>
      <vt:lpstr>End To End Digitization</vt:lpstr>
      <vt:lpstr>Savings</vt:lpstr>
      <vt:lpstr>DBT Savings: States/UTs</vt:lpstr>
      <vt:lpstr>Guidelines/Methodology : Tangible &amp; Intangible </vt:lpstr>
      <vt:lpstr>Guidelines/Methodology : Recurring Schemes</vt:lpstr>
      <vt:lpstr>Guidelines/Methodology: General </vt:lpstr>
      <vt:lpstr>Illustrative Examples (1/3)</vt:lpstr>
      <vt:lpstr>Illustrative Examples (2/3)</vt:lpstr>
      <vt:lpstr>Illustrative Examples (3/3)</vt:lpstr>
      <vt:lpstr>Slide 21</vt:lpstr>
      <vt:lpstr>Slide 22</vt:lpstr>
      <vt:lpstr>Legal Provision -Aadhaar  </vt:lpstr>
      <vt:lpstr>Good practices for use of Aadhaar</vt:lpstr>
      <vt:lpstr>Progress in Aadhaar seeding/ Authentication</vt:lpstr>
    </vt:vector>
  </TitlesOfParts>
  <Company>PricewaterhouseCoopers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Ashutosh x Sharma</dc:creator>
  <cp:lastModifiedBy>ACER</cp:lastModifiedBy>
  <cp:revision>4093</cp:revision>
  <cp:lastPrinted>2025-07-15T09:32:49Z</cp:lastPrinted>
  <dcterms:created xsi:type="dcterms:W3CDTF">2016-11-28T11:47:07Z</dcterms:created>
  <dcterms:modified xsi:type="dcterms:W3CDTF">2025-07-15T13:21:21Z</dcterms:modified>
</cp:coreProperties>
</file>